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396" r:id="rId3"/>
    <p:sldId id="485" r:id="rId4"/>
    <p:sldId id="450" r:id="rId5"/>
    <p:sldId id="479" r:id="rId6"/>
    <p:sldId id="486" r:id="rId7"/>
    <p:sldId id="478" r:id="rId8"/>
    <p:sldId id="480" r:id="rId9"/>
    <p:sldId id="481" r:id="rId10"/>
    <p:sldId id="482" r:id="rId11"/>
    <p:sldId id="466" r:id="rId12"/>
    <p:sldId id="465" r:id="rId13"/>
    <p:sldId id="404" r:id="rId14"/>
    <p:sldId id="451" r:id="rId15"/>
    <p:sldId id="483" r:id="rId16"/>
    <p:sldId id="484" r:id="rId17"/>
    <p:sldId id="487" r:id="rId18"/>
    <p:sldId id="488" r:id="rId19"/>
    <p:sldId id="431" r:id="rId20"/>
  </p:sldIdLst>
  <p:sldSz cx="126015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 p"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6" autoAdjust="0"/>
    <p:restoredTop sz="94660"/>
  </p:normalViewPr>
  <p:slideViewPr>
    <p:cSldViewPr>
      <p:cViewPr>
        <p:scale>
          <a:sx n="100" d="100"/>
          <a:sy n="100" d="100"/>
        </p:scale>
        <p:origin x="-570" y="-258"/>
      </p:cViewPr>
      <p:guideLst>
        <p:guide orient="horz" pos="2179"/>
        <p:guide pos="400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05D4FA-0229-453D-B1DB-572E92EF97FA}" type="datetimeFigureOut">
              <a:rPr lang="zh-CN" altLang="en-US" smtClean="0"/>
              <a:pPr/>
              <a:t>2021/12/25</a:t>
            </a:fld>
            <a:endParaRPr lang="zh-CN" altLang="en-US"/>
          </a:p>
        </p:txBody>
      </p:sp>
      <p:sp>
        <p:nvSpPr>
          <p:cNvPr id="4" name="幻灯片图像占位符 3"/>
          <p:cNvSpPr>
            <a:spLocks noGrp="1" noRot="1" noChangeAspect="1"/>
          </p:cNvSpPr>
          <p:nvPr>
            <p:ph type="sldImg" idx="2"/>
          </p:nvPr>
        </p:nvSpPr>
        <p:spPr>
          <a:xfrm>
            <a:off x="279400" y="685800"/>
            <a:ext cx="62992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EF0F33-7035-43E2-846A-EFB195701B9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EF0F33-7035-43E2-846A-EFB195701B94}"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EF0F33-7035-43E2-846A-EFB195701B94}"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EF0F33-7035-43E2-846A-EFB195701B94}"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EF0F33-7035-43E2-846A-EFB195701B94}"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EF0F33-7035-43E2-846A-EFB195701B94}"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EF0F33-7035-43E2-846A-EFB195701B94}"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EF0F33-7035-43E2-846A-EFB195701B94}"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EF0F33-7035-43E2-846A-EFB195701B94}"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EF0F33-7035-43E2-846A-EFB195701B94}"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EF0F33-7035-43E2-846A-EFB195701B94}"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EF0F33-7035-43E2-846A-EFB195701B94}"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EF0F33-7035-43E2-846A-EFB195701B94}"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EF0F33-7035-43E2-846A-EFB195701B94}"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EF0F33-7035-43E2-846A-EFB195701B94}"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EF0F33-7035-43E2-846A-EFB195701B94}"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EF0F33-7035-43E2-846A-EFB195701B94}"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EF0F33-7035-43E2-846A-EFB195701B94}"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EF0F33-7035-43E2-846A-EFB195701B94}"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EF0F33-7035-43E2-846A-EFB195701B94}"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45118" y="2130426"/>
            <a:ext cx="10711339"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90236" y="3886200"/>
            <a:ext cx="882110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30079" y="6356351"/>
            <a:ext cx="2940368" cy="365125"/>
          </a:xfrm>
          <a:prstGeom prst="rect">
            <a:avLst/>
          </a:prstGeom>
        </p:spPr>
        <p:txBody>
          <a:bodyPr/>
          <a:lstStyle/>
          <a:p>
            <a:fld id="{530820CF-B880-4189-942D-D702A7CBA730}" type="datetimeFigureOut">
              <a:rPr lang="zh-CN" altLang="en-US" smtClean="0"/>
              <a:pPr/>
              <a:t>2021/12/25</a:t>
            </a:fld>
            <a:endParaRPr lang="zh-CN" altLang="en-US"/>
          </a:p>
        </p:txBody>
      </p:sp>
      <p:sp>
        <p:nvSpPr>
          <p:cNvPr id="5" name="页脚占位符 4"/>
          <p:cNvSpPr>
            <a:spLocks noGrp="1"/>
          </p:cNvSpPr>
          <p:nvPr>
            <p:ph type="ftr" sz="quarter" idx="11"/>
          </p:nvPr>
        </p:nvSpPr>
        <p:spPr>
          <a:xfrm>
            <a:off x="4305538" y="6356351"/>
            <a:ext cx="3990499"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031129" y="6356351"/>
            <a:ext cx="2940368" cy="365125"/>
          </a:xfrm>
          <a:prstGeom prst="rect">
            <a:avLst/>
          </a:prstGeom>
        </p:spPr>
        <p:txBody>
          <a:bodyPr/>
          <a:lstStyle/>
          <a:p>
            <a:fld id="{0C913308-F349-4B6D-A68A-DD1791B4A57B}" type="slidenum">
              <a:rPr lang="zh-CN" altLang="en-US" smtClean="0"/>
              <a:pPr/>
              <a:t>‹#›</a:t>
            </a:fld>
            <a:endParaRPr lang="zh-CN" altLang="en-US"/>
          </a:p>
        </p:txBody>
      </p:sp>
      <p:pic>
        <p:nvPicPr>
          <p:cNvPr id="7" name="图片 6" descr="（定稿）医院新LOG"/>
          <p:cNvPicPr>
            <a:picLocks noChangeAspect="1"/>
          </p:cNvPicPr>
          <p:nvPr userDrawn="1"/>
        </p:nvPicPr>
        <p:blipFill>
          <a:blip r:embed="rId2" cstate="print"/>
          <a:stretch>
            <a:fillRect/>
          </a:stretch>
        </p:blipFill>
        <p:spPr>
          <a:xfrm>
            <a:off x="5065395" y="773430"/>
            <a:ext cx="2471420" cy="640080"/>
          </a:xfrm>
          <a:prstGeom prst="rect">
            <a:avLst/>
          </a:prstGeom>
        </p:spPr>
      </p:pic>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30079" y="274638"/>
            <a:ext cx="11341418"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30079" y="1600201"/>
            <a:ext cx="11341418"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30079" y="6356351"/>
            <a:ext cx="2940368" cy="365125"/>
          </a:xfrm>
          <a:prstGeom prst="rect">
            <a:avLst/>
          </a:prstGeom>
        </p:spPr>
        <p:txBody>
          <a:bodyPr/>
          <a:lstStyle/>
          <a:p>
            <a:fld id="{530820CF-B880-4189-942D-D702A7CBA730}" type="datetimeFigureOut">
              <a:rPr lang="zh-CN" altLang="en-US" smtClean="0"/>
              <a:pPr/>
              <a:t>2021/12/25</a:t>
            </a:fld>
            <a:endParaRPr lang="zh-CN" altLang="en-US"/>
          </a:p>
        </p:txBody>
      </p:sp>
      <p:sp>
        <p:nvSpPr>
          <p:cNvPr id="5" name="页脚占位符 4"/>
          <p:cNvSpPr>
            <a:spLocks noGrp="1"/>
          </p:cNvSpPr>
          <p:nvPr>
            <p:ph type="ftr" sz="quarter" idx="11"/>
          </p:nvPr>
        </p:nvSpPr>
        <p:spPr>
          <a:xfrm>
            <a:off x="4305538" y="6356351"/>
            <a:ext cx="3990499"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031129" y="6356351"/>
            <a:ext cx="2940368"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36142" y="274639"/>
            <a:ext cx="2835354"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30079" y="274639"/>
            <a:ext cx="8296037"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30079" y="6356351"/>
            <a:ext cx="2940368" cy="365125"/>
          </a:xfrm>
          <a:prstGeom prst="rect">
            <a:avLst/>
          </a:prstGeom>
        </p:spPr>
        <p:txBody>
          <a:bodyPr/>
          <a:lstStyle/>
          <a:p>
            <a:fld id="{530820CF-B880-4189-942D-D702A7CBA730}" type="datetimeFigureOut">
              <a:rPr lang="zh-CN" altLang="en-US" smtClean="0"/>
              <a:pPr/>
              <a:t>2021/12/25</a:t>
            </a:fld>
            <a:endParaRPr lang="zh-CN" altLang="en-US"/>
          </a:p>
        </p:txBody>
      </p:sp>
      <p:sp>
        <p:nvSpPr>
          <p:cNvPr id="5" name="页脚占位符 4"/>
          <p:cNvSpPr>
            <a:spLocks noGrp="1"/>
          </p:cNvSpPr>
          <p:nvPr>
            <p:ph type="ftr" sz="quarter" idx="11"/>
          </p:nvPr>
        </p:nvSpPr>
        <p:spPr>
          <a:xfrm>
            <a:off x="4305538" y="6356351"/>
            <a:ext cx="3990499"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031129" y="6356351"/>
            <a:ext cx="2940368"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30079" y="262573"/>
            <a:ext cx="11341418"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30079" y="1600201"/>
            <a:ext cx="11341418"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30079" y="6356351"/>
            <a:ext cx="2940368" cy="365125"/>
          </a:xfrm>
          <a:prstGeom prst="rect">
            <a:avLst/>
          </a:prstGeom>
        </p:spPr>
        <p:txBody>
          <a:bodyPr/>
          <a:lstStyle/>
          <a:p>
            <a:fld id="{530820CF-B880-4189-942D-D702A7CBA730}" type="datetimeFigureOut">
              <a:rPr lang="zh-CN" altLang="en-US" smtClean="0"/>
              <a:pPr/>
              <a:t>2021/12/25</a:t>
            </a:fld>
            <a:endParaRPr lang="zh-CN" altLang="en-US"/>
          </a:p>
        </p:txBody>
      </p:sp>
      <p:sp>
        <p:nvSpPr>
          <p:cNvPr id="5" name="页脚占位符 4"/>
          <p:cNvSpPr>
            <a:spLocks noGrp="1"/>
          </p:cNvSpPr>
          <p:nvPr>
            <p:ph type="ftr" sz="quarter" idx="11"/>
          </p:nvPr>
        </p:nvSpPr>
        <p:spPr>
          <a:xfrm>
            <a:off x="4305538" y="6356351"/>
            <a:ext cx="3990499"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031129" y="6356351"/>
            <a:ext cx="2940368" cy="365125"/>
          </a:xfrm>
          <a:prstGeom prst="rect">
            <a:avLst/>
          </a:prstGeom>
        </p:spPr>
        <p:txBody>
          <a:bodyPr/>
          <a:lstStyle/>
          <a:p>
            <a:fld id="{0C913308-F349-4B6D-A68A-DD1791B4A57B}" type="slidenum">
              <a:rPr lang="zh-CN" altLang="en-US" smtClean="0"/>
              <a:pPr/>
              <a:t>‹#›</a:t>
            </a:fld>
            <a:endParaRPr lang="zh-CN" altLang="en-US"/>
          </a:p>
        </p:txBody>
      </p:sp>
      <p:pic>
        <p:nvPicPr>
          <p:cNvPr id="7" name="图片 6" descr="（定稿）医院新LOG"/>
          <p:cNvPicPr>
            <a:picLocks noChangeAspect="1"/>
          </p:cNvPicPr>
          <p:nvPr userDrawn="1"/>
        </p:nvPicPr>
        <p:blipFill>
          <a:blip r:embed="rId2" cstate="print"/>
          <a:stretch>
            <a:fillRect/>
          </a:stretch>
        </p:blipFill>
        <p:spPr>
          <a:xfrm>
            <a:off x="10374630" y="102235"/>
            <a:ext cx="2085975" cy="540385"/>
          </a:xfrm>
          <a:prstGeom prst="rect">
            <a:avLst/>
          </a:prstGeom>
        </p:spPr>
      </p:pic>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95437" y="4406901"/>
            <a:ext cx="10711339"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95437" y="2906713"/>
            <a:ext cx="10711339"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30079" y="6356351"/>
            <a:ext cx="2940368" cy="365125"/>
          </a:xfrm>
          <a:prstGeom prst="rect">
            <a:avLst/>
          </a:prstGeom>
        </p:spPr>
        <p:txBody>
          <a:bodyPr/>
          <a:lstStyle/>
          <a:p>
            <a:fld id="{530820CF-B880-4189-942D-D702A7CBA730}" type="datetimeFigureOut">
              <a:rPr lang="zh-CN" altLang="en-US" smtClean="0"/>
              <a:pPr/>
              <a:t>2021/12/25</a:t>
            </a:fld>
            <a:endParaRPr lang="zh-CN" altLang="en-US"/>
          </a:p>
        </p:txBody>
      </p:sp>
      <p:sp>
        <p:nvSpPr>
          <p:cNvPr id="5" name="页脚占位符 4"/>
          <p:cNvSpPr>
            <a:spLocks noGrp="1"/>
          </p:cNvSpPr>
          <p:nvPr>
            <p:ph type="ftr" sz="quarter" idx="11"/>
          </p:nvPr>
        </p:nvSpPr>
        <p:spPr>
          <a:xfrm>
            <a:off x="4305538" y="6356351"/>
            <a:ext cx="3990499"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031129" y="6356351"/>
            <a:ext cx="2940368"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30079" y="274638"/>
            <a:ext cx="11341418"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30079" y="1600201"/>
            <a:ext cx="5565696"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405800" y="1600201"/>
            <a:ext cx="5565696"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30079" y="6356351"/>
            <a:ext cx="2940368" cy="365125"/>
          </a:xfrm>
          <a:prstGeom prst="rect">
            <a:avLst/>
          </a:prstGeom>
        </p:spPr>
        <p:txBody>
          <a:bodyPr/>
          <a:lstStyle/>
          <a:p>
            <a:fld id="{530820CF-B880-4189-942D-D702A7CBA730}" type="datetimeFigureOut">
              <a:rPr lang="zh-CN" altLang="en-US" smtClean="0"/>
              <a:pPr/>
              <a:t>2021/12/25</a:t>
            </a:fld>
            <a:endParaRPr lang="zh-CN" altLang="en-US"/>
          </a:p>
        </p:txBody>
      </p:sp>
      <p:sp>
        <p:nvSpPr>
          <p:cNvPr id="6" name="页脚占位符 5"/>
          <p:cNvSpPr>
            <a:spLocks noGrp="1"/>
          </p:cNvSpPr>
          <p:nvPr>
            <p:ph type="ftr" sz="quarter" idx="11"/>
          </p:nvPr>
        </p:nvSpPr>
        <p:spPr>
          <a:xfrm>
            <a:off x="4305538" y="6356351"/>
            <a:ext cx="3990499"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9031129" y="6356351"/>
            <a:ext cx="2940368"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4638"/>
            <a:ext cx="11341418"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30079" y="1535113"/>
            <a:ext cx="5567884"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079" y="2174875"/>
            <a:ext cx="5567884"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401426" y="1535113"/>
            <a:ext cx="557007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401426" y="2174875"/>
            <a:ext cx="557007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30079" y="6356351"/>
            <a:ext cx="2940368" cy="365125"/>
          </a:xfrm>
          <a:prstGeom prst="rect">
            <a:avLst/>
          </a:prstGeom>
        </p:spPr>
        <p:txBody>
          <a:bodyPr/>
          <a:lstStyle/>
          <a:p>
            <a:fld id="{530820CF-B880-4189-942D-D702A7CBA730}" type="datetimeFigureOut">
              <a:rPr lang="zh-CN" altLang="en-US" smtClean="0"/>
              <a:pPr/>
              <a:t>2021/12/25</a:t>
            </a:fld>
            <a:endParaRPr lang="zh-CN" altLang="en-US"/>
          </a:p>
        </p:txBody>
      </p:sp>
      <p:sp>
        <p:nvSpPr>
          <p:cNvPr id="8" name="页脚占位符 7"/>
          <p:cNvSpPr>
            <a:spLocks noGrp="1"/>
          </p:cNvSpPr>
          <p:nvPr>
            <p:ph type="ftr" sz="quarter" idx="11"/>
          </p:nvPr>
        </p:nvSpPr>
        <p:spPr>
          <a:xfrm>
            <a:off x="4305538" y="6356351"/>
            <a:ext cx="3990499"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9031129" y="6356351"/>
            <a:ext cx="2940368"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30079" y="274638"/>
            <a:ext cx="11341418"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30079" y="6356351"/>
            <a:ext cx="2940368" cy="365125"/>
          </a:xfrm>
          <a:prstGeom prst="rect">
            <a:avLst/>
          </a:prstGeom>
        </p:spPr>
        <p:txBody>
          <a:bodyPr/>
          <a:lstStyle/>
          <a:p>
            <a:fld id="{530820CF-B880-4189-942D-D702A7CBA730}" type="datetimeFigureOut">
              <a:rPr lang="zh-CN" altLang="en-US" smtClean="0"/>
              <a:pPr/>
              <a:t>2021/12/25</a:t>
            </a:fld>
            <a:endParaRPr lang="zh-CN" altLang="en-US"/>
          </a:p>
        </p:txBody>
      </p:sp>
      <p:sp>
        <p:nvSpPr>
          <p:cNvPr id="4" name="页脚占位符 3"/>
          <p:cNvSpPr>
            <a:spLocks noGrp="1"/>
          </p:cNvSpPr>
          <p:nvPr>
            <p:ph type="ftr" sz="quarter" idx="11"/>
          </p:nvPr>
        </p:nvSpPr>
        <p:spPr>
          <a:xfrm>
            <a:off x="4305538" y="6356351"/>
            <a:ext cx="3990499"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9031129" y="6356351"/>
            <a:ext cx="2940368"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30079" y="6356351"/>
            <a:ext cx="2940368" cy="365125"/>
          </a:xfrm>
          <a:prstGeom prst="rect">
            <a:avLst/>
          </a:prstGeom>
        </p:spPr>
        <p:txBody>
          <a:bodyPr/>
          <a:lstStyle/>
          <a:p>
            <a:fld id="{530820CF-B880-4189-942D-D702A7CBA730}" type="datetimeFigureOut">
              <a:rPr lang="zh-CN" altLang="en-US" smtClean="0"/>
              <a:pPr/>
              <a:t>2021/12/25</a:t>
            </a:fld>
            <a:endParaRPr lang="zh-CN" altLang="en-US"/>
          </a:p>
        </p:txBody>
      </p:sp>
      <p:sp>
        <p:nvSpPr>
          <p:cNvPr id="3" name="页脚占位符 2"/>
          <p:cNvSpPr>
            <a:spLocks noGrp="1"/>
          </p:cNvSpPr>
          <p:nvPr>
            <p:ph type="ftr" sz="quarter" idx="11"/>
          </p:nvPr>
        </p:nvSpPr>
        <p:spPr>
          <a:xfrm>
            <a:off x="4305538" y="6356351"/>
            <a:ext cx="3990499"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031129" y="6356351"/>
            <a:ext cx="2940368"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080" y="273050"/>
            <a:ext cx="4145831"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926866" y="273051"/>
            <a:ext cx="704463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080" y="1435101"/>
            <a:ext cx="4145831"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30079" y="6356351"/>
            <a:ext cx="2940368" cy="365125"/>
          </a:xfrm>
          <a:prstGeom prst="rect">
            <a:avLst/>
          </a:prstGeom>
        </p:spPr>
        <p:txBody>
          <a:bodyPr/>
          <a:lstStyle/>
          <a:p>
            <a:fld id="{530820CF-B880-4189-942D-D702A7CBA730}" type="datetimeFigureOut">
              <a:rPr lang="zh-CN" altLang="en-US" smtClean="0"/>
              <a:pPr/>
              <a:t>2021/12/25</a:t>
            </a:fld>
            <a:endParaRPr lang="zh-CN" altLang="en-US"/>
          </a:p>
        </p:txBody>
      </p:sp>
      <p:sp>
        <p:nvSpPr>
          <p:cNvPr id="6" name="页脚占位符 5"/>
          <p:cNvSpPr>
            <a:spLocks noGrp="1"/>
          </p:cNvSpPr>
          <p:nvPr>
            <p:ph type="ftr" sz="quarter" idx="11"/>
          </p:nvPr>
        </p:nvSpPr>
        <p:spPr>
          <a:xfrm>
            <a:off x="4305538" y="6356351"/>
            <a:ext cx="3990499"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9031129" y="6356351"/>
            <a:ext cx="2940368"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469997" y="4800600"/>
            <a:ext cx="7560945"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469997" y="612775"/>
            <a:ext cx="7560945"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469997" y="5367338"/>
            <a:ext cx="7560945"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30079" y="6356351"/>
            <a:ext cx="2940368" cy="365125"/>
          </a:xfrm>
          <a:prstGeom prst="rect">
            <a:avLst/>
          </a:prstGeom>
        </p:spPr>
        <p:txBody>
          <a:bodyPr/>
          <a:lstStyle/>
          <a:p>
            <a:fld id="{530820CF-B880-4189-942D-D702A7CBA730}" type="datetimeFigureOut">
              <a:rPr lang="zh-CN" altLang="en-US" smtClean="0"/>
              <a:pPr/>
              <a:t>2021/12/25</a:t>
            </a:fld>
            <a:endParaRPr lang="zh-CN" altLang="en-US"/>
          </a:p>
        </p:txBody>
      </p:sp>
      <p:sp>
        <p:nvSpPr>
          <p:cNvPr id="6" name="页脚占位符 5"/>
          <p:cNvSpPr>
            <a:spLocks noGrp="1"/>
          </p:cNvSpPr>
          <p:nvPr>
            <p:ph type="ftr" sz="quarter" idx="11"/>
          </p:nvPr>
        </p:nvSpPr>
        <p:spPr>
          <a:xfrm>
            <a:off x="4305538" y="6356351"/>
            <a:ext cx="3990499"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9031129" y="6356351"/>
            <a:ext cx="2940368"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955924" y="3356992"/>
            <a:ext cx="8740086" cy="937260"/>
          </a:xfrm>
          <a:prstGeom prst="rect">
            <a:avLst/>
          </a:prstGeom>
          <a:noFill/>
        </p:spPr>
        <p:txBody>
          <a:bodyPr wrap="square" rtlCol="0">
            <a:spAutoFit/>
          </a:bodyPr>
          <a:lstStyle/>
          <a:p>
            <a:pPr algn="ctr"/>
            <a:r>
              <a:rPr lang="zh-CN" altLang="en-US" sz="5500" b="1" dirty="0" smtClean="0">
                <a:solidFill>
                  <a:schemeClr val="tx1">
                    <a:lumMod val="75000"/>
                    <a:lumOff val="25000"/>
                  </a:schemeClr>
                </a:solidFill>
                <a:latin typeface="微软雅黑" panose="020B0503020204020204" pitchFamily="34" charset="-122"/>
                <a:ea typeface="微软雅黑" panose="020B0503020204020204" pitchFamily="34" charset="-122"/>
              </a:rPr>
              <a:t>东风省</a:t>
            </a:r>
            <a:r>
              <a:rPr lang="zh-CN" altLang="en-US" sz="5500" b="1" dirty="0">
                <a:solidFill>
                  <a:schemeClr val="tx1">
                    <a:lumMod val="75000"/>
                    <a:lumOff val="25000"/>
                  </a:schemeClr>
                </a:solidFill>
                <a:latin typeface="微软雅黑" panose="020B0503020204020204" pitchFamily="34" charset="-122"/>
                <a:ea typeface="微软雅黑" panose="020B0503020204020204" pitchFamily="34" charset="-122"/>
              </a:rPr>
              <a:t>直医保政</a:t>
            </a:r>
            <a:r>
              <a:rPr lang="zh-CN" altLang="en-US" sz="5500" b="1" dirty="0" smtClean="0">
                <a:solidFill>
                  <a:schemeClr val="tx1">
                    <a:lumMod val="75000"/>
                    <a:lumOff val="25000"/>
                  </a:schemeClr>
                </a:solidFill>
                <a:latin typeface="微软雅黑" panose="020B0503020204020204" pitchFamily="34" charset="-122"/>
                <a:ea typeface="微软雅黑" panose="020B0503020204020204" pitchFamily="34" charset="-122"/>
              </a:rPr>
              <a:t>策解读</a:t>
            </a:r>
            <a:endParaRPr lang="zh-CN" sz="5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11130915" y="1897380"/>
            <a:ext cx="1470660" cy="12001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66CC"/>
              </a:solidFill>
            </a:endParaRPr>
          </a:p>
        </p:txBody>
      </p:sp>
      <p:sp>
        <p:nvSpPr>
          <p:cNvPr id="39" name="矩形 38"/>
          <p:cNvSpPr/>
          <p:nvPr/>
        </p:nvSpPr>
        <p:spPr>
          <a:xfrm>
            <a:off x="0" y="1892300"/>
            <a:ext cx="5294630" cy="1206500"/>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66CC"/>
              </a:solidFill>
            </a:endParaRPr>
          </a:p>
        </p:txBody>
      </p:sp>
      <p:sp>
        <p:nvSpPr>
          <p:cNvPr id="46" name="矩形 45"/>
          <p:cNvSpPr/>
          <p:nvPr/>
        </p:nvSpPr>
        <p:spPr>
          <a:xfrm>
            <a:off x="4157980" y="1892300"/>
            <a:ext cx="1136650" cy="1206500"/>
          </a:xfrm>
          <a:prstGeom prst="rect">
            <a:avLst/>
          </a:prstGeom>
          <a:solidFill>
            <a:srgbClr val="92D05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66CC"/>
              </a:solidFill>
            </a:endParaRPr>
          </a:p>
        </p:txBody>
      </p:sp>
      <p:grpSp>
        <p:nvGrpSpPr>
          <p:cNvPr id="47" name="组合 46"/>
          <p:cNvGrpSpPr/>
          <p:nvPr/>
        </p:nvGrpSpPr>
        <p:grpSpPr>
          <a:xfrm>
            <a:off x="1" y="4653136"/>
            <a:ext cx="12601574" cy="105177"/>
            <a:chOff x="0" y="532828"/>
            <a:chExt cx="759125" cy="568897"/>
          </a:xfrm>
        </p:grpSpPr>
        <p:sp>
          <p:nvSpPr>
            <p:cNvPr id="48" name="矩形 4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4529888" y="5373216"/>
            <a:ext cx="4075155" cy="400110"/>
          </a:xfrm>
          <a:prstGeom prst="rect">
            <a:avLst/>
          </a:prstGeom>
        </p:spPr>
        <p:txBody>
          <a:bodyPr wrap="none">
            <a:spAutoFit/>
          </a:bodyPr>
          <a:lstStyle/>
          <a:p>
            <a:pPr algn="l"/>
            <a:r>
              <a:rPr lang="zh-CN" altLang="en-US" sz="2000" dirty="0" smtClean="0">
                <a:latin typeface="微软雅黑" panose="020B0503020204020204" pitchFamily="34" charset="-122"/>
                <a:ea typeface="微软雅黑" panose="020B0503020204020204" pitchFamily="34" charset="-122"/>
                <a:sym typeface="+mn-ea"/>
              </a:rPr>
              <a:t>运营部医</a:t>
            </a:r>
            <a:r>
              <a:rPr lang="zh-CN" altLang="en-US" sz="2000" dirty="0">
                <a:latin typeface="微软雅黑" panose="020B0503020204020204" pitchFamily="34" charset="-122"/>
                <a:ea typeface="微软雅黑" panose="020B0503020204020204" pitchFamily="34" charset="-122"/>
                <a:sym typeface="+mn-ea"/>
              </a:rPr>
              <a:t>保科</a:t>
            </a:r>
            <a:r>
              <a:rPr lang="zh-CN" altLang="en-US"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2021</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12</a:t>
            </a:r>
            <a:r>
              <a:rPr lang="zh-CN" altLang="en-US" sz="2000" dirty="0" smtClean="0">
                <a:latin typeface="微软雅黑" panose="020B0503020204020204" pitchFamily="34" charset="-122"/>
                <a:ea typeface="微软雅黑" panose="020B0503020204020204" pitchFamily="34" charset="-122"/>
              </a:rPr>
              <a:t>月</a:t>
            </a:r>
            <a:r>
              <a:rPr lang="en-US" altLang="zh-CN" sz="2000" dirty="0" smtClean="0">
                <a:latin typeface="微软雅黑" panose="020B0503020204020204" pitchFamily="34" charset="-122"/>
                <a:ea typeface="微软雅黑" panose="020B0503020204020204" pitchFamily="34" charset="-122"/>
              </a:rPr>
              <a:t>27</a:t>
            </a:r>
            <a:r>
              <a:rPr lang="zh-CN" altLang="en-US" sz="2000" dirty="0" smtClean="0">
                <a:latin typeface="微软雅黑" panose="020B0503020204020204" pitchFamily="34" charset="-122"/>
                <a:ea typeface="微软雅黑" panose="020B0503020204020204" pitchFamily="34" charset="-122"/>
              </a:rPr>
              <a:t>日</a:t>
            </a:r>
            <a:endParaRPr lang="zh-CN" altLang="en-US" sz="2000" dirty="0">
              <a:latin typeface="微软雅黑" panose="020B0503020204020204" pitchFamily="34" charset="-122"/>
              <a:ea typeface="微软雅黑" panose="020B0503020204020204" pitchFamily="34" charset="-122"/>
            </a:endParaRPr>
          </a:p>
        </p:txBody>
      </p:sp>
      <p:pic>
        <p:nvPicPr>
          <p:cNvPr id="34" name="图片占位符 4"/>
          <p:cNvPicPr preferRelativeResize="0"/>
          <p:nvPr/>
        </p:nvPicPr>
        <p:blipFill>
          <a:blip r:embed="rId3" cstate="print">
            <a:extLst>
              <a:ext uri="{28A0092B-C50C-407E-A947-70E740481C1C}">
                <a14:useLocalDpi xmlns="" xmlns:a14="http://schemas.microsoft.com/office/drawing/2010/main" val="0"/>
              </a:ext>
            </a:extLst>
          </a:blip>
          <a:srcRect t="23853" b="23853"/>
          <a:stretch>
            <a:fillRect/>
          </a:stretch>
        </p:blipFill>
        <p:spPr bwMode="auto">
          <a:xfrm>
            <a:off x="5294630" y="1898015"/>
            <a:ext cx="206248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图片 35"/>
          <p:cNvPicPr preferRelativeResize="0"/>
          <p:nvPr/>
        </p:nvPicPr>
        <p:blipFill>
          <a:blip r:embed="rId4" cstate="print">
            <a:extLst>
              <a:ext uri="{28A0092B-C50C-407E-A947-70E740481C1C}">
                <a14:useLocalDpi xmlns="" xmlns:a14="http://schemas.microsoft.com/office/drawing/2010/main" val="0"/>
              </a:ext>
            </a:extLst>
          </a:blip>
          <a:stretch>
            <a:fillRect/>
          </a:stretch>
        </p:blipFill>
        <p:spPr>
          <a:xfrm>
            <a:off x="7167880" y="1898015"/>
            <a:ext cx="2090420" cy="1199515"/>
          </a:xfrm>
          <a:prstGeom prst="rect">
            <a:avLst/>
          </a:prstGeom>
        </p:spPr>
      </p:pic>
      <p:pic>
        <p:nvPicPr>
          <p:cNvPr id="2" name="Picture 2" descr="C:\Documents and Settings\Administrator\桌面\新建文件夹 (6)\医院夜景2.jpg"/>
          <p:cNvPicPr preferRelativeResize="0">
            <a:picLocks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113520" y="1898015"/>
            <a:ext cx="201739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5"/>
          <p:cNvSpPr txBox="1"/>
          <p:nvPr/>
        </p:nvSpPr>
        <p:spPr>
          <a:xfrm>
            <a:off x="396240" y="245110"/>
            <a:ext cx="6887845" cy="521970"/>
          </a:xfrm>
          <a:prstGeom prst="rect">
            <a:avLst/>
          </a:prstGeom>
          <a:noFill/>
        </p:spPr>
        <p:txBody>
          <a:bodyPr wrap="square" rtlCol="0">
            <a:spAutoFit/>
          </a:bodyPr>
          <a:lstStyle/>
          <a:p>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三、省直医保的待遇</a:t>
            </a:r>
          </a:p>
        </p:txBody>
      </p:sp>
      <p:grpSp>
        <p:nvGrpSpPr>
          <p:cNvPr id="29" name="组合 28"/>
          <p:cNvGrpSpPr/>
          <p:nvPr/>
        </p:nvGrpSpPr>
        <p:grpSpPr>
          <a:xfrm>
            <a:off x="504190" y="767080"/>
            <a:ext cx="12002135" cy="93980"/>
            <a:chOff x="4348525" y="620688"/>
            <a:chExt cx="8181294" cy="0"/>
          </a:xfrm>
        </p:grpSpPr>
        <p:cxnSp>
          <p:nvCxnSpPr>
            <p:cNvPr id="30" name="直接连接符 29"/>
            <p:cNvCxnSpPr/>
            <p:nvPr/>
          </p:nvCxnSpPr>
          <p:spPr>
            <a:xfrm>
              <a:off x="4348525" y="620688"/>
              <a:ext cx="2585006"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893128" y="620688"/>
              <a:ext cx="2332896"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226024" y="620688"/>
              <a:ext cx="181743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003546" y="620688"/>
              <a:ext cx="1526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713740" y="1369060"/>
            <a:ext cx="10892790" cy="1753235"/>
          </a:xfrm>
          <a:prstGeom prst="rect">
            <a:avLst/>
          </a:prstGeom>
          <a:noFill/>
        </p:spPr>
        <p:txBody>
          <a:bodyPr wrap="square" rtlCol="0" anchor="t">
            <a:spAutoFit/>
          </a:bodyPr>
          <a:lstStyle/>
          <a:p>
            <a:pPr fontAlgn="auto">
              <a:lnSpc>
                <a:spcPct val="150000"/>
              </a:lnSpc>
            </a:pPr>
            <a:r>
              <a:rPr lang="en-US" altLang="zh-CN">
                <a:latin typeface="微软雅黑" panose="020B0503020204020204" pitchFamily="34" charset="-122"/>
                <a:ea typeface="微软雅黑" panose="020B0503020204020204" pitchFamily="34" charset="-122"/>
                <a:cs typeface="微软雅黑" panose="020B0503020204020204" pitchFamily="34" charset="-122"/>
              </a:rPr>
              <a:t>      </a:t>
            </a:r>
            <a:r>
              <a:rPr>
                <a:latin typeface="微软雅黑" panose="020B0503020204020204" pitchFamily="34" charset="-122"/>
                <a:ea typeface="微软雅黑" panose="020B0503020204020204" pitchFamily="34" charset="-122"/>
                <a:cs typeface="微软雅黑" panose="020B0503020204020204" pitchFamily="34" charset="-122"/>
              </a:rPr>
              <a:t>个人账户可用于参保人员在定点医疗机构门诊和定点零售药店购药，以及支付参保人员及其家属（即配偶、父母、子女）在定点医药机构发生的政策范围内费用和由个人负担的医药费用。个人账户不得用于公共卫生费用、体育健身或养生保健消费等不属于基本医疗保险保障范围的支出。个人账户本金和利息归个人所有，可以结转使用和继承。</a:t>
            </a:r>
          </a:p>
        </p:txBody>
      </p:sp>
      <p:sp>
        <p:nvSpPr>
          <p:cNvPr id="4" name="文本框 3"/>
          <p:cNvSpPr txBox="1"/>
          <p:nvPr/>
        </p:nvSpPr>
        <p:spPr>
          <a:xfrm>
            <a:off x="756285" y="908685"/>
            <a:ext cx="6042025" cy="460375"/>
          </a:xfrm>
          <a:prstGeom prst="rect">
            <a:avLst/>
          </a:prstGeom>
          <a:solidFill>
            <a:srgbClr val="C00000"/>
          </a:solidFill>
        </p:spPr>
        <p:txBody>
          <a:bodyPr wrap="square" rtlCol="0">
            <a:spAutoFit/>
          </a:bodyPr>
          <a:lstStyle/>
          <a:p>
            <a:r>
              <a:rPr lang="en-US" altLang="zh-CN" sz="2400">
                <a:solidFill>
                  <a:schemeClr val="bg1"/>
                </a:solidFill>
                <a:latin typeface="微软雅黑" panose="020B0503020204020204" pitchFamily="34" charset="-122"/>
                <a:ea typeface="微软雅黑" panose="020B0503020204020204" pitchFamily="34" charset="-122"/>
              </a:rPr>
              <a:t>7</a:t>
            </a:r>
            <a:r>
              <a:rPr lang="zh-CN" altLang="en-US" sz="2400">
                <a:solidFill>
                  <a:schemeClr val="bg1"/>
                </a:solidFill>
                <a:latin typeface="微软雅黑" panose="020B0503020204020204" pitchFamily="34" charset="-122"/>
                <a:ea typeface="微软雅黑" panose="020B0503020204020204" pitchFamily="34" charset="-122"/>
              </a:rPr>
              <a:t>、</a:t>
            </a:r>
            <a:r>
              <a:rPr sz="2400">
                <a:solidFill>
                  <a:schemeClr val="bg1"/>
                </a:solidFill>
                <a:latin typeface="微软雅黑" panose="020B0503020204020204" pitchFamily="34" charset="-122"/>
                <a:ea typeface="微软雅黑" panose="020B0503020204020204" pitchFamily="34" charset="-122"/>
              </a:rPr>
              <a:t>基本医疗保险个人账户使用范围有哪些？</a:t>
            </a:r>
          </a:p>
        </p:txBody>
      </p:sp>
      <p:sp>
        <p:nvSpPr>
          <p:cNvPr id="6" name="文本框 5"/>
          <p:cNvSpPr txBox="1"/>
          <p:nvPr/>
        </p:nvSpPr>
        <p:spPr>
          <a:xfrm>
            <a:off x="756285" y="3140075"/>
            <a:ext cx="3756660" cy="460375"/>
          </a:xfrm>
          <a:prstGeom prst="rect">
            <a:avLst/>
          </a:prstGeom>
          <a:solidFill>
            <a:srgbClr val="C00000"/>
          </a:solidFill>
        </p:spPr>
        <p:txBody>
          <a:bodyPr wrap="square" rtlCol="0">
            <a:spAutoFit/>
          </a:bodyPr>
          <a:lstStyle/>
          <a:p>
            <a:r>
              <a:rPr lang="en-US" altLang="zh-CN" sz="2400">
                <a:solidFill>
                  <a:schemeClr val="bg1"/>
                </a:solidFill>
                <a:latin typeface="微软雅黑" panose="020B0503020204020204" pitchFamily="34" charset="-122"/>
                <a:ea typeface="微软雅黑" panose="020B0503020204020204" pitchFamily="34" charset="-122"/>
              </a:rPr>
              <a:t>8</a:t>
            </a:r>
            <a:r>
              <a:rPr lang="zh-CN" altLang="en-US" sz="2400">
                <a:solidFill>
                  <a:schemeClr val="bg1"/>
                </a:solidFill>
                <a:latin typeface="微软雅黑" panose="020B0503020204020204" pitchFamily="34" charset="-122"/>
                <a:ea typeface="微软雅黑" panose="020B0503020204020204" pitchFamily="34" charset="-122"/>
              </a:rPr>
              <a:t>、</a:t>
            </a:r>
            <a:r>
              <a:rPr sz="2400">
                <a:solidFill>
                  <a:schemeClr val="bg1"/>
                </a:solidFill>
                <a:latin typeface="微软雅黑" panose="020B0503020204020204" pitchFamily="34" charset="-122"/>
                <a:ea typeface="微软雅黑" panose="020B0503020204020204" pitchFamily="34" charset="-122"/>
              </a:rPr>
              <a:t>什么叫普通门诊统筹？</a:t>
            </a:r>
          </a:p>
        </p:txBody>
      </p:sp>
      <p:sp>
        <p:nvSpPr>
          <p:cNvPr id="7" name="文本框 6"/>
          <p:cNvSpPr txBox="1"/>
          <p:nvPr/>
        </p:nvSpPr>
        <p:spPr>
          <a:xfrm>
            <a:off x="756285" y="3644265"/>
            <a:ext cx="10892790" cy="922020"/>
          </a:xfrm>
          <a:prstGeom prst="rect">
            <a:avLst/>
          </a:prstGeom>
          <a:noFill/>
        </p:spPr>
        <p:txBody>
          <a:bodyPr wrap="square" rtlCol="0" anchor="t">
            <a:spAutoFit/>
          </a:bodyPr>
          <a:lstStyle/>
          <a:p>
            <a:pPr fontAlgn="auto">
              <a:lnSpc>
                <a:spcPct val="150000"/>
              </a:lnSpc>
            </a:pPr>
            <a:r>
              <a:rPr lang="en-US" altLang="zh-CN">
                <a:latin typeface="微软雅黑" panose="020B0503020204020204" pitchFamily="34" charset="-122"/>
                <a:ea typeface="微软雅黑" panose="020B0503020204020204" pitchFamily="34" charset="-122"/>
                <a:cs typeface="微软雅黑" panose="020B0503020204020204" pitchFamily="34" charset="-122"/>
              </a:rPr>
              <a:t>       </a:t>
            </a:r>
            <a:r>
              <a:rPr lang="zh-CN" altLang="en-US">
                <a:latin typeface="微软雅黑" panose="020B0503020204020204" pitchFamily="34" charset="-122"/>
                <a:ea typeface="微软雅黑" panose="020B0503020204020204" pitchFamily="34" charset="-122"/>
                <a:cs typeface="微软雅黑" panose="020B0503020204020204" pitchFamily="34" charset="-122"/>
              </a:rPr>
              <a:t>普通门诊统筹是指参保人员在定点医药机构门诊就医购药发生的政策范围内费用，在年度起付线以上、最高限额以下部分，由省直基本医疗保险统筹基金按比例予以报销。</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5"/>
          <p:cNvSpPr txBox="1"/>
          <p:nvPr/>
        </p:nvSpPr>
        <p:spPr>
          <a:xfrm>
            <a:off x="396240" y="245110"/>
            <a:ext cx="6729730" cy="521970"/>
          </a:xfrm>
          <a:prstGeom prst="rect">
            <a:avLst/>
          </a:prstGeom>
          <a:noFill/>
        </p:spPr>
        <p:txBody>
          <a:bodyPr wrap="square" rtlCol="0">
            <a:spAutoFit/>
          </a:bodyPr>
          <a:lstStyle/>
          <a:p>
            <a:r>
              <a:rPr lang="zh-CN" altLang="en-US" sz="2800" b="1" dirty="0" smtClean="0">
                <a:solidFill>
                  <a:schemeClr val="accent1">
                    <a:lumMod val="50000"/>
                  </a:schemeClr>
                </a:solidFill>
                <a:latin typeface="微软雅黑" panose="020B0503020204020204" pitchFamily="34" charset="-122"/>
                <a:ea typeface="微软雅黑" panose="020B0503020204020204" pitchFamily="34" charset="-122"/>
              </a:rPr>
              <a:t>三</a:t>
            </a:r>
            <a:r>
              <a:rPr lang="zh-CN" altLang="en-US" sz="2800" b="1" dirty="0" smtClean="0">
                <a:solidFill>
                  <a:schemeClr val="accent1">
                    <a:lumMod val="50000"/>
                  </a:schemeClr>
                </a:solidFill>
                <a:latin typeface="微软雅黑" panose="020B0503020204020204" pitchFamily="34" charset="-122"/>
                <a:ea typeface="微软雅黑" panose="020B0503020204020204" pitchFamily="34" charset="-122"/>
              </a:rPr>
              <a:t>、</a:t>
            </a: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省直医保相关政策</a:t>
            </a:r>
            <a:r>
              <a:rPr lang="en-US" altLang="zh-CN" sz="2800" b="1"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普通</a:t>
            </a:r>
            <a:r>
              <a:rPr lang="zh-CN" sz="2800" b="1" dirty="0">
                <a:solidFill>
                  <a:schemeClr val="accent1">
                    <a:lumMod val="50000"/>
                  </a:schemeClr>
                </a:solidFill>
                <a:latin typeface="微软雅黑" panose="020B0503020204020204" pitchFamily="34" charset="-122"/>
                <a:ea typeface="微软雅黑" panose="020B0503020204020204" pitchFamily="34" charset="-122"/>
              </a:rPr>
              <a:t>门诊统筹</a:t>
            </a:r>
          </a:p>
        </p:txBody>
      </p:sp>
      <p:grpSp>
        <p:nvGrpSpPr>
          <p:cNvPr id="29" name="组合 28"/>
          <p:cNvGrpSpPr/>
          <p:nvPr/>
        </p:nvGrpSpPr>
        <p:grpSpPr>
          <a:xfrm>
            <a:off x="504190" y="767080"/>
            <a:ext cx="12002135" cy="93980"/>
            <a:chOff x="4348525" y="620688"/>
            <a:chExt cx="8181294" cy="0"/>
          </a:xfrm>
        </p:grpSpPr>
        <p:cxnSp>
          <p:nvCxnSpPr>
            <p:cNvPr id="30" name="直接连接符 29"/>
            <p:cNvCxnSpPr/>
            <p:nvPr/>
          </p:nvCxnSpPr>
          <p:spPr>
            <a:xfrm>
              <a:off x="4348525" y="620688"/>
              <a:ext cx="2585006"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893128" y="620688"/>
              <a:ext cx="2332896"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226024" y="620688"/>
              <a:ext cx="181743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003546" y="620688"/>
              <a:ext cx="1526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5" name="表格 4"/>
          <p:cNvGraphicFramePr/>
          <p:nvPr>
            <p:custDataLst>
              <p:tags r:id="rId1"/>
            </p:custDataLst>
          </p:nvPr>
        </p:nvGraphicFramePr>
        <p:xfrm>
          <a:off x="647700" y="1412875"/>
          <a:ext cx="5678170" cy="3089910"/>
        </p:xfrm>
        <a:graphic>
          <a:graphicData uri="http://schemas.openxmlformats.org/drawingml/2006/table">
            <a:tbl>
              <a:tblPr firstRow="1" bandRow="1">
                <a:tableStyleId>{5C22544A-7EE6-4342-B048-85BDC9FD1C3A}</a:tableStyleId>
              </a:tblPr>
              <a:tblGrid>
                <a:gridCol w="895350"/>
                <a:gridCol w="1165860"/>
                <a:gridCol w="1016635"/>
                <a:gridCol w="971550"/>
                <a:gridCol w="1628775"/>
              </a:tblGrid>
              <a:tr h="514985">
                <a:tc rowSpan="2">
                  <a:txBody>
                    <a:bodyPr/>
                    <a:lstStyle/>
                    <a:p>
                      <a:pPr indent="0" algn="ctr">
                        <a:buNone/>
                      </a:pPr>
                      <a:r>
                        <a:rPr lang="zh-CN" sz="1600" b="0" dirty="0">
                          <a:solidFill>
                            <a:schemeClr val="bg1"/>
                          </a:solidFill>
                          <a:latin typeface="Arial" panose="020B0604020202020204" pitchFamily="34" charset="0"/>
                          <a:ea typeface="微软雅黑" panose="020B0503020204020204" pitchFamily="34" charset="-122"/>
                        </a:rPr>
                        <a:t>医疗机</a:t>
                      </a:r>
                      <a:r>
                        <a:rPr lang="en-US" altLang="zh-CN" sz="1600" b="0" dirty="0">
                          <a:solidFill>
                            <a:schemeClr val="bg1"/>
                          </a:solidFill>
                          <a:latin typeface="Arial" panose="020B0604020202020204" pitchFamily="34" charset="0"/>
                          <a:ea typeface="微软雅黑" panose="020B0503020204020204" pitchFamily="34" charset="-122"/>
                        </a:rPr>
                        <a:t>  </a:t>
                      </a:r>
                      <a:r>
                        <a:rPr lang="zh-CN" sz="1600" b="0" dirty="0">
                          <a:solidFill>
                            <a:schemeClr val="bg1"/>
                          </a:solidFill>
                          <a:latin typeface="Arial" panose="020B0604020202020204" pitchFamily="34" charset="0"/>
                          <a:ea typeface="微软雅黑" panose="020B0503020204020204" pitchFamily="34" charset="-122"/>
                        </a:rPr>
                        <a:t>构级别</a:t>
                      </a:r>
                      <a:endParaRPr lang="zh-CN" altLang="en-US" sz="1600" b="0" dirty="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c rowSpan="2">
                  <a:txBody>
                    <a:bodyPr/>
                    <a:lstStyle/>
                    <a:p>
                      <a:pPr indent="0" algn="ctr">
                        <a:buNone/>
                      </a:pPr>
                      <a:r>
                        <a:rPr lang="zh-CN" sz="1600" b="0">
                          <a:solidFill>
                            <a:schemeClr val="bg1"/>
                          </a:solidFill>
                          <a:latin typeface="Arial" panose="020B0604020202020204" pitchFamily="34" charset="0"/>
                          <a:ea typeface="微软雅黑" panose="020B0503020204020204" pitchFamily="34" charset="-122"/>
                        </a:rPr>
                        <a:t>年度累计起付线（元）</a:t>
                      </a:r>
                      <a:endParaRPr lang="zh-CN" altLang="en-US" sz="16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c gridSpan="2">
                  <a:txBody>
                    <a:bodyPr/>
                    <a:lstStyle/>
                    <a:p>
                      <a:pPr indent="0" algn="ctr">
                        <a:buNone/>
                      </a:pPr>
                      <a:r>
                        <a:rPr lang="zh-CN" sz="1600" b="0">
                          <a:solidFill>
                            <a:schemeClr val="bg1"/>
                          </a:solidFill>
                          <a:latin typeface="Arial" panose="020B0604020202020204" pitchFamily="34" charset="0"/>
                          <a:ea typeface="微软雅黑" panose="020B0503020204020204" pitchFamily="34" charset="-122"/>
                        </a:rPr>
                        <a:t>报销比例</a:t>
                      </a:r>
                      <a:endParaRPr lang="zh-CN" altLang="en-US" sz="16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2">
                  <a:txBody>
                    <a:bodyPr/>
                    <a:lstStyle/>
                    <a:p>
                      <a:pPr indent="0" algn="ctr">
                        <a:buNone/>
                      </a:pPr>
                      <a:r>
                        <a:rPr lang="zh-CN" sz="1600" b="0">
                          <a:solidFill>
                            <a:schemeClr val="bg1"/>
                          </a:solidFill>
                          <a:latin typeface="Arial" panose="020B0604020202020204" pitchFamily="34" charset="0"/>
                          <a:ea typeface="微软雅黑" panose="020B0503020204020204" pitchFamily="34" charset="-122"/>
                        </a:rPr>
                        <a:t>医药费用</a:t>
                      </a:r>
                      <a:r>
                        <a:rPr lang="en-US" altLang="zh-CN" sz="1600" b="0">
                          <a:solidFill>
                            <a:schemeClr val="bg1"/>
                          </a:solidFill>
                          <a:latin typeface="Arial" panose="020B0604020202020204" pitchFamily="34" charset="0"/>
                          <a:ea typeface="微软雅黑" panose="020B0503020204020204" pitchFamily="34" charset="-122"/>
                        </a:rPr>
                        <a:t>           </a:t>
                      </a:r>
                      <a:r>
                        <a:rPr lang="zh-CN" sz="1600" b="0">
                          <a:solidFill>
                            <a:schemeClr val="bg1"/>
                          </a:solidFill>
                          <a:latin typeface="Arial" panose="020B0604020202020204" pitchFamily="34" charset="0"/>
                          <a:ea typeface="微软雅黑" panose="020B0503020204020204" pitchFamily="34" charset="-122"/>
                        </a:rPr>
                        <a:t>最高限额</a:t>
                      </a:r>
                      <a:endParaRPr lang="zh-CN" altLang="en-US" sz="16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r>
              <a:tr h="51498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600" b="0">
                          <a:solidFill>
                            <a:schemeClr val="bg1"/>
                          </a:solidFill>
                          <a:latin typeface="Arial" panose="020B0604020202020204" pitchFamily="34" charset="0"/>
                          <a:ea typeface="微软雅黑" panose="020B0503020204020204" pitchFamily="34" charset="-122"/>
                        </a:rPr>
                        <a:t>甲类比例</a:t>
                      </a:r>
                      <a:endParaRPr lang="zh-CN" altLang="en-US" sz="16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c>
                  <a:txBody>
                    <a:bodyPr/>
                    <a:lstStyle/>
                    <a:p>
                      <a:pPr indent="0" algn="ctr">
                        <a:buNone/>
                      </a:pPr>
                      <a:r>
                        <a:rPr lang="zh-CN" sz="1600" b="0">
                          <a:solidFill>
                            <a:schemeClr val="bg1"/>
                          </a:solidFill>
                          <a:latin typeface="Arial" panose="020B0604020202020204" pitchFamily="34" charset="0"/>
                          <a:ea typeface="微软雅黑" panose="020B0503020204020204" pitchFamily="34" charset="-122"/>
                        </a:rPr>
                        <a:t>乙类比例</a:t>
                      </a:r>
                      <a:endParaRPr lang="zh-CN" altLang="en-US" sz="16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514985">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一级</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rowSpan="4">
                  <a:txBody>
                    <a:bodyPr/>
                    <a:lstStyle/>
                    <a:p>
                      <a:pPr indent="0" algn="ctr">
                        <a:buNone/>
                      </a:pPr>
                      <a:r>
                        <a:rPr lang="en-US" sz="1600" b="0">
                          <a:solidFill>
                            <a:srgbClr val="000000"/>
                          </a:solidFill>
                          <a:latin typeface="微软雅黑" panose="020B0503020204020204" pitchFamily="34" charset="-122"/>
                        </a:rPr>
                        <a:t>2400</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1600" b="0">
                          <a:solidFill>
                            <a:srgbClr val="000000"/>
                          </a:solidFill>
                          <a:latin typeface="微软雅黑" panose="020B0503020204020204" pitchFamily="34" charset="-122"/>
                        </a:rPr>
                        <a:t>80%</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rowSpan="4">
                  <a:txBody>
                    <a:bodyPr/>
                    <a:lstStyle/>
                    <a:p>
                      <a:pPr indent="0" algn="ctr">
                        <a:buNone/>
                      </a:pPr>
                      <a:r>
                        <a:rPr lang="zh-CN" sz="1600" b="0" dirty="0">
                          <a:solidFill>
                            <a:srgbClr val="000000"/>
                          </a:solidFill>
                          <a:latin typeface="Arial" panose="020B0604020202020204" pitchFamily="34" charset="0"/>
                          <a:ea typeface="微软雅黑" panose="020B0503020204020204" pitchFamily="34" charset="-122"/>
                        </a:rPr>
                        <a:t>乙类项目由个人先自付10%后，再按甲类报销比例</a:t>
                      </a:r>
                      <a:endParaRPr lang="en-US" altLang="en-US" sz="16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rowSpan="4">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50岁以下（含）6000元；50岁以上70岁以下（含）8000元；70岁以上1万元。</a:t>
                      </a:r>
                      <a:r>
                        <a:rPr lang="en-US" sz="1600" b="0">
                          <a:solidFill>
                            <a:srgbClr val="000000"/>
                          </a:solidFill>
                          <a:latin typeface="微软雅黑" panose="020B0503020204020204" pitchFamily="34" charset="-122"/>
                        </a:rPr>
                        <a:t> </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514985">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二级</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en-US" sz="1600" b="0">
                          <a:solidFill>
                            <a:srgbClr val="000000"/>
                          </a:solidFill>
                          <a:latin typeface="微软雅黑" panose="020B0503020204020204" pitchFamily="34" charset="-122"/>
                        </a:rPr>
                        <a:t>70%</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514985">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三级</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en-US" sz="1600" b="0" dirty="0">
                          <a:solidFill>
                            <a:srgbClr val="000000"/>
                          </a:solidFill>
                          <a:latin typeface="微软雅黑" panose="020B0503020204020204" pitchFamily="34" charset="-122"/>
                        </a:rPr>
                        <a:t>60%</a:t>
                      </a:r>
                      <a:endParaRPr lang="en-US" altLang="en-US" sz="1600" b="0" dirty="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514985">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部属三级</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en-US" sz="1600" b="0">
                          <a:solidFill>
                            <a:srgbClr val="000000"/>
                          </a:solidFill>
                          <a:latin typeface="微软雅黑" panose="020B0503020204020204" pitchFamily="34" charset="-122"/>
                        </a:rPr>
                        <a:t>50%</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bl>
          </a:graphicData>
        </a:graphic>
      </p:graphicFrame>
      <p:graphicFrame>
        <p:nvGraphicFramePr>
          <p:cNvPr id="7" name="表格 6"/>
          <p:cNvGraphicFramePr/>
          <p:nvPr>
            <p:custDataLst>
              <p:tags r:id="rId2"/>
            </p:custDataLst>
          </p:nvPr>
        </p:nvGraphicFramePr>
        <p:xfrm>
          <a:off x="6640830" y="1430655"/>
          <a:ext cx="5650230" cy="3027045"/>
        </p:xfrm>
        <a:graphic>
          <a:graphicData uri="http://schemas.openxmlformats.org/drawingml/2006/table">
            <a:tbl>
              <a:tblPr firstRow="1" bandRow="1">
                <a:tableStyleId>{5C22544A-7EE6-4342-B048-85BDC9FD1C3A}</a:tableStyleId>
              </a:tblPr>
              <a:tblGrid>
                <a:gridCol w="605790"/>
                <a:gridCol w="1294765"/>
                <a:gridCol w="3749675"/>
              </a:tblGrid>
              <a:tr h="883920">
                <a:tc gridSpan="2">
                  <a:txBody>
                    <a:bodyPr/>
                    <a:lstStyle/>
                    <a:p>
                      <a:pPr indent="0" algn="ctr">
                        <a:buNone/>
                      </a:pPr>
                      <a:r>
                        <a:rPr lang="zh-CN" sz="1600" b="0">
                          <a:solidFill>
                            <a:schemeClr val="bg1"/>
                          </a:solidFill>
                          <a:latin typeface="Arial" panose="020B0604020202020204" pitchFamily="34" charset="0"/>
                          <a:ea typeface="微软雅黑" panose="020B0503020204020204" pitchFamily="34" charset="-122"/>
                        </a:rPr>
                        <a:t>保障项目</a:t>
                      </a:r>
                      <a:endParaRPr lang="zh-CN" altLang="en-US" sz="16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r>
                        <a:rPr lang="zh-CN" sz="1600" b="0">
                          <a:solidFill>
                            <a:schemeClr val="bg1"/>
                          </a:solidFill>
                          <a:latin typeface="Arial" panose="020B0604020202020204" pitchFamily="34" charset="0"/>
                          <a:ea typeface="微软雅黑" panose="020B0503020204020204" pitchFamily="34" charset="-122"/>
                        </a:rPr>
                        <a:t>保障待遇</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r>
              <a:tr h="535940">
                <a:tc rowSpan="4">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个人自付部分</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起付线</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1600" b="0">
                          <a:solidFill>
                            <a:srgbClr val="000000"/>
                          </a:solidFill>
                          <a:latin typeface="微软雅黑" panose="020B0503020204020204" pitchFamily="34" charset="-122"/>
                        </a:rPr>
                        <a:t>500</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53530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可赔付费用</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年度累计个人自付费用—起付线</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53594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赔付比例</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1600" b="0">
                          <a:solidFill>
                            <a:srgbClr val="000000"/>
                          </a:solidFill>
                          <a:latin typeface="微软雅黑" panose="020B0503020204020204" pitchFamily="34" charset="-122"/>
                        </a:rPr>
                        <a:t>  80%                                  </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53594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赔付限额</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altLang="zh-CN" sz="1600" b="0">
                          <a:solidFill>
                            <a:srgbClr val="000000"/>
                          </a:solidFill>
                          <a:latin typeface="Arial" panose="020B0604020202020204" pitchFamily="34" charset="0"/>
                          <a:ea typeface="微软雅黑" panose="020B0503020204020204" pitchFamily="34" charset="-122"/>
                        </a:rPr>
                        <a:t>6000</a:t>
                      </a:r>
                      <a:r>
                        <a:rPr lang="zh-CN" altLang="en-US" sz="1600" b="0">
                          <a:solidFill>
                            <a:srgbClr val="000000"/>
                          </a:solidFill>
                          <a:latin typeface="Arial" panose="020B0604020202020204" pitchFamily="34" charset="0"/>
                          <a:ea typeface="微软雅黑" panose="020B0503020204020204" pitchFamily="34" charset="-122"/>
                        </a:rPr>
                        <a:t>元</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bl>
          </a:graphicData>
        </a:graphic>
      </p:graphicFrame>
      <p:sp>
        <p:nvSpPr>
          <p:cNvPr id="8" name="右箭头 7"/>
          <p:cNvSpPr/>
          <p:nvPr/>
        </p:nvSpPr>
        <p:spPr>
          <a:xfrm>
            <a:off x="6394450" y="1917065"/>
            <a:ext cx="249555" cy="1390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47700" y="981075"/>
            <a:ext cx="2248535" cy="398780"/>
          </a:xfrm>
          <a:prstGeom prst="rect">
            <a:avLst/>
          </a:prstGeom>
          <a:noFill/>
        </p:spPr>
        <p:txBody>
          <a:bodyPr wrap="square" rtlCol="0">
            <a:spAutoFit/>
          </a:bodyPr>
          <a:lstStyle/>
          <a:p>
            <a:r>
              <a:rPr lang="zh-CN" altLang="en-US" sz="2000" b="1">
                <a:latin typeface="微软雅黑" panose="020B0503020204020204" pitchFamily="34" charset="-122"/>
                <a:ea typeface="微软雅黑" panose="020B0503020204020204" pitchFamily="34" charset="-122"/>
              </a:rPr>
              <a:t>普通门诊统筹政策</a:t>
            </a:r>
          </a:p>
        </p:txBody>
      </p:sp>
      <p:sp>
        <p:nvSpPr>
          <p:cNvPr id="10" name="文本框 9"/>
          <p:cNvSpPr txBox="1"/>
          <p:nvPr/>
        </p:nvSpPr>
        <p:spPr>
          <a:xfrm>
            <a:off x="6661150" y="1014095"/>
            <a:ext cx="1868170" cy="398780"/>
          </a:xfrm>
          <a:prstGeom prst="rect">
            <a:avLst/>
          </a:prstGeom>
          <a:noFill/>
        </p:spPr>
        <p:txBody>
          <a:bodyPr wrap="square" rtlCol="0">
            <a:spAutoFit/>
          </a:bodyPr>
          <a:lstStyle/>
          <a:p>
            <a:r>
              <a:rPr lang="zh-CN" altLang="en-US" sz="2000" b="1">
                <a:latin typeface="微软雅黑" panose="020B0503020204020204" pitchFamily="34" charset="-122"/>
                <a:ea typeface="微软雅黑" panose="020B0503020204020204" pitchFamily="34" charset="-122"/>
              </a:rPr>
              <a:t>补充保险政策</a:t>
            </a:r>
          </a:p>
        </p:txBody>
      </p:sp>
      <p:sp>
        <p:nvSpPr>
          <p:cNvPr id="11" name="文本框 10"/>
          <p:cNvSpPr txBox="1"/>
          <p:nvPr/>
        </p:nvSpPr>
        <p:spPr>
          <a:xfrm>
            <a:off x="647700" y="4580890"/>
            <a:ext cx="11643360" cy="829945"/>
          </a:xfrm>
          <a:prstGeom prst="rect">
            <a:avLst/>
          </a:prstGeom>
          <a:solidFill>
            <a:schemeClr val="accent1">
              <a:lumMod val="20000"/>
              <a:lumOff val="80000"/>
            </a:schemeClr>
          </a:solidFill>
        </p:spPr>
        <p:txBody>
          <a:bodyPr wrap="square" rtlCol="0">
            <a:spAutoFit/>
          </a:bodyPr>
          <a:lstStyle/>
          <a:p>
            <a:pPr marL="342900" indent="-342900" fontAlgn="auto">
              <a:lnSpc>
                <a:spcPct val="150000"/>
              </a:lnSpc>
              <a:buFont typeface="Wingdings" panose="05000000000000000000" charset="0"/>
              <a:buChar char="Ø"/>
            </a:pPr>
            <a:r>
              <a:rPr lang="zh-CN" sz="1600">
                <a:latin typeface="微软雅黑" panose="020B0503020204020204" pitchFamily="34" charset="-122"/>
                <a:ea typeface="微软雅黑" panose="020B0503020204020204" pitchFamily="34" charset="-122"/>
                <a:cs typeface="微软雅黑" panose="020B0503020204020204" pitchFamily="34" charset="-122"/>
              </a:rPr>
              <a:t>两不降一提高：不降低补充医疗保险投入总量，不降低补充医疗保险平均待遇水平，适当提高就医负担较重人员医疗待遇；</a:t>
            </a:r>
          </a:p>
          <a:p>
            <a:pPr marL="342900" indent="-342900" fontAlgn="auto">
              <a:lnSpc>
                <a:spcPct val="150000"/>
              </a:lnSpc>
              <a:buFont typeface="Wingdings" panose="05000000000000000000" charset="0"/>
              <a:buChar char="Ø"/>
            </a:pP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门诊补充自付费用报销比例提高，起付线降低。</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椭圆 13"/>
          <p:cNvSpPr/>
          <p:nvPr/>
        </p:nvSpPr>
        <p:spPr>
          <a:xfrm>
            <a:off x="2844403" y="3501008"/>
            <a:ext cx="72008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5"/>
          <p:cNvSpPr txBox="1"/>
          <p:nvPr/>
        </p:nvSpPr>
        <p:spPr>
          <a:xfrm>
            <a:off x="396239" y="245110"/>
            <a:ext cx="6048563" cy="521970"/>
          </a:xfrm>
          <a:prstGeom prst="rect">
            <a:avLst/>
          </a:prstGeom>
          <a:noFill/>
        </p:spPr>
        <p:txBody>
          <a:bodyPr wrap="square" rtlCol="0">
            <a:spAutoFit/>
          </a:bodyPr>
          <a:lstStyle/>
          <a:p>
            <a:r>
              <a:rPr lang="zh-CN" altLang="en-US" sz="2800" b="1" dirty="0" smtClean="0">
                <a:solidFill>
                  <a:schemeClr val="accent1">
                    <a:lumMod val="50000"/>
                  </a:schemeClr>
                </a:solidFill>
                <a:latin typeface="微软雅黑" panose="020B0503020204020204" pitchFamily="34" charset="-122"/>
                <a:ea typeface="微软雅黑" panose="020B0503020204020204" pitchFamily="34" charset="-122"/>
              </a:rPr>
              <a:t>三、</a:t>
            </a: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省直医保政策</a:t>
            </a:r>
            <a:r>
              <a:rPr lang="en-US" altLang="zh-CN" sz="2800" b="1" dirty="0">
                <a:solidFill>
                  <a:schemeClr val="accent1">
                    <a:lumMod val="50000"/>
                  </a:schemeClr>
                </a:solidFill>
                <a:latin typeface="微软雅黑" panose="020B0503020204020204" pitchFamily="34" charset="-122"/>
                <a:ea typeface="微软雅黑" panose="020B0503020204020204" pitchFamily="34" charset="-122"/>
              </a:rPr>
              <a:t>—</a:t>
            </a:r>
            <a:r>
              <a:rPr lang="zh-CN" sz="2800" b="1" dirty="0">
                <a:solidFill>
                  <a:schemeClr val="accent1">
                    <a:lumMod val="50000"/>
                  </a:schemeClr>
                </a:solidFill>
                <a:latin typeface="微软雅黑" panose="020B0503020204020204" pitchFamily="34" charset="-122"/>
                <a:ea typeface="微软雅黑" panose="020B0503020204020204" pitchFamily="34" charset="-122"/>
              </a:rPr>
              <a:t>门诊慢特病</a:t>
            </a:r>
          </a:p>
        </p:txBody>
      </p:sp>
      <p:grpSp>
        <p:nvGrpSpPr>
          <p:cNvPr id="29" name="组合 28"/>
          <p:cNvGrpSpPr/>
          <p:nvPr/>
        </p:nvGrpSpPr>
        <p:grpSpPr>
          <a:xfrm>
            <a:off x="504190" y="767080"/>
            <a:ext cx="12002135" cy="93980"/>
            <a:chOff x="4348525" y="620688"/>
            <a:chExt cx="8181294" cy="0"/>
          </a:xfrm>
        </p:grpSpPr>
        <p:cxnSp>
          <p:nvCxnSpPr>
            <p:cNvPr id="30" name="直接连接符 29"/>
            <p:cNvCxnSpPr/>
            <p:nvPr/>
          </p:nvCxnSpPr>
          <p:spPr>
            <a:xfrm>
              <a:off x="4348525" y="620688"/>
              <a:ext cx="2585006"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893128" y="620688"/>
              <a:ext cx="2332896"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226024" y="620688"/>
              <a:ext cx="181743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003546" y="620688"/>
              <a:ext cx="1526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3" name="表格 2"/>
          <p:cNvGraphicFramePr/>
          <p:nvPr>
            <p:custDataLst>
              <p:tags r:id="rId1"/>
            </p:custDataLst>
          </p:nvPr>
        </p:nvGraphicFramePr>
        <p:xfrm>
          <a:off x="453390" y="1412240"/>
          <a:ext cx="6153198" cy="3963670"/>
        </p:xfrm>
        <a:graphic>
          <a:graphicData uri="http://schemas.openxmlformats.org/drawingml/2006/table">
            <a:tbl>
              <a:tblPr firstRow="1" bandRow="1">
                <a:tableStyleId>{5C22544A-7EE6-4342-B048-85BDC9FD1C3A}</a:tableStyleId>
              </a:tblPr>
              <a:tblGrid>
                <a:gridCol w="1402080"/>
                <a:gridCol w="763111"/>
                <a:gridCol w="763111"/>
                <a:gridCol w="763111"/>
                <a:gridCol w="763111"/>
                <a:gridCol w="1698674"/>
              </a:tblGrid>
              <a:tr h="365760">
                <a:tc rowSpan="2">
                  <a:txBody>
                    <a:bodyPr/>
                    <a:lstStyle/>
                    <a:p>
                      <a:pPr algn="ctr">
                        <a:buNone/>
                      </a:pPr>
                      <a:r>
                        <a:rPr lang="zh-CN" altLang="en-US" dirty="0"/>
                        <a:t>病</a:t>
                      </a:r>
                      <a:r>
                        <a:rPr lang="en-US" altLang="zh-CN" dirty="0"/>
                        <a:t>    </a:t>
                      </a:r>
                      <a:r>
                        <a:rPr lang="zh-CN" altLang="en-US" dirty="0"/>
                        <a:t>种</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00000"/>
                    </a:solidFill>
                  </a:tcPr>
                </a:tc>
                <a:tc gridSpan="4">
                  <a:txBody>
                    <a:bodyPr/>
                    <a:lstStyle/>
                    <a:p>
                      <a:pPr algn="ctr">
                        <a:buNone/>
                      </a:pPr>
                      <a:r>
                        <a:rPr lang="zh-CN" altLang="en-US"/>
                        <a:t>报销比例</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00000"/>
                    </a:solidFill>
                  </a:tcPr>
                </a:tc>
                <a:tc hMerge="1">
                  <a:txBody>
                    <a:bodyPr/>
                    <a:lstStyle/>
                    <a:p>
                      <a:endParaRPr lang="zh-CN"/>
                    </a:p>
                  </a:txBody>
                  <a:tcPr>
                    <a:lnT w="12700" cmpd="sng">
                      <a:solidFill>
                        <a:schemeClr val="tx1"/>
                      </a:solidFill>
                      <a:prstDash val="solid"/>
                    </a:lnT>
                    <a:lnB w="12700" cmpd="sng">
                      <a:solidFill>
                        <a:schemeClr val="tx1"/>
                      </a:solidFill>
                      <a:prstDash val="solid"/>
                    </a:lnB>
                  </a:tcPr>
                </a:tc>
                <a:tc hMerge="1">
                  <a:txBody>
                    <a:bodyPr/>
                    <a:lstStyle/>
                    <a:p>
                      <a:endParaRPr lang="zh-CN"/>
                    </a:p>
                  </a:txBody>
                  <a:tcPr>
                    <a:lnT w="12700" cmpd="sng">
                      <a:solidFill>
                        <a:schemeClr val="tx1"/>
                      </a:solidFill>
                      <a:prstDash val="solid"/>
                    </a:lnT>
                    <a:lnB w="12700" cmpd="sng">
                      <a:solidFill>
                        <a:schemeClr val="tx1"/>
                      </a:solidFill>
                      <a:prstDash val="solid"/>
                    </a:lnB>
                  </a:tcPr>
                </a:tc>
                <a:tc hMerge="1">
                  <a:txBody>
                    <a:bodyPr/>
                    <a:lstStyle/>
                    <a:p>
                      <a:endParaRPr lang="zh-CN"/>
                    </a:p>
                  </a:txBody>
                  <a:tcPr>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lstStyle/>
                    <a:p>
                      <a:pPr algn="ctr">
                        <a:buNone/>
                      </a:pPr>
                      <a:r>
                        <a:rPr lang="zh-CN" altLang="en-US"/>
                        <a:t>医药费用</a:t>
                      </a:r>
                      <a:r>
                        <a:rPr lang="en-US" altLang="zh-CN"/>
                        <a:t>        </a:t>
                      </a:r>
                      <a:r>
                        <a:rPr lang="zh-CN" altLang="en-US"/>
                        <a:t>最高限额</a:t>
                      </a: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00000"/>
                    </a:solidFill>
                  </a:tcPr>
                </a:tc>
              </a:tr>
              <a:tr h="640080">
                <a:tc vMerge="1">
                  <a:txBody>
                    <a:bodyPr/>
                    <a:lstStyle/>
                    <a:p>
                      <a:endParaRPr lang="zh-CN"/>
                    </a:p>
                  </a:txBody>
                  <a:tcPr>
                    <a:lnL w="12700" cmpd="sng">
                      <a:solidFill>
                        <a:schemeClr val="tx1"/>
                      </a:solidFill>
                      <a:prstDash val="solid"/>
                    </a:lnL>
                    <a:lnR w="12700" cmpd="sng">
                      <a:solidFill>
                        <a:schemeClr val="tx1"/>
                      </a:solidFill>
                      <a:prstDash val="solid"/>
                    </a:lnR>
                    <a:lnB w="12700" cmpd="sng">
                      <a:solidFill>
                        <a:schemeClr val="tx1"/>
                      </a:solidFill>
                      <a:prstDash val="solid"/>
                    </a:lnB>
                  </a:tcPr>
                </a:tc>
                <a:tc>
                  <a:txBody>
                    <a:bodyPr/>
                    <a:lstStyle/>
                    <a:p>
                      <a:pPr algn="ctr">
                        <a:buNone/>
                      </a:pPr>
                      <a:r>
                        <a:rPr lang="zh-CN" altLang="en-US">
                          <a:solidFill>
                            <a:schemeClr val="bg1"/>
                          </a:solidFill>
                        </a:rPr>
                        <a:t>一级机构</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00000"/>
                    </a:solidFill>
                  </a:tcPr>
                </a:tc>
                <a:tc>
                  <a:txBody>
                    <a:bodyPr/>
                    <a:lstStyle/>
                    <a:p>
                      <a:pPr algn="ctr">
                        <a:buNone/>
                      </a:pPr>
                      <a:r>
                        <a:rPr lang="zh-CN" altLang="en-US">
                          <a:solidFill>
                            <a:schemeClr val="bg1"/>
                          </a:solidFill>
                        </a:rPr>
                        <a:t>二级机构</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00000"/>
                    </a:solidFill>
                  </a:tcPr>
                </a:tc>
                <a:tc>
                  <a:txBody>
                    <a:bodyPr/>
                    <a:lstStyle/>
                    <a:p>
                      <a:pPr algn="ctr">
                        <a:buNone/>
                      </a:pPr>
                      <a:r>
                        <a:rPr lang="zh-CN" altLang="en-US">
                          <a:solidFill>
                            <a:schemeClr val="bg1"/>
                          </a:solidFill>
                        </a:rPr>
                        <a:t>三级机构</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00000"/>
                    </a:solidFill>
                  </a:tcPr>
                </a:tc>
                <a:tc>
                  <a:txBody>
                    <a:bodyPr/>
                    <a:lstStyle/>
                    <a:p>
                      <a:pPr algn="ctr">
                        <a:buNone/>
                      </a:pPr>
                      <a:r>
                        <a:rPr lang="zh-CN" altLang="en-US">
                          <a:solidFill>
                            <a:schemeClr val="bg1"/>
                          </a:solidFill>
                        </a:rPr>
                        <a:t>部属三级</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00000"/>
                    </a:solidFill>
                  </a:tcPr>
                </a:tc>
                <a:tc v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00000"/>
                    </a:solidFill>
                  </a:tcPr>
                </a:tc>
              </a:tr>
              <a:tr h="592455">
                <a:tc>
                  <a:txBody>
                    <a:bodyPr/>
                    <a:lstStyle/>
                    <a:p>
                      <a:pPr algn="ctr">
                        <a:buNone/>
                      </a:pPr>
                      <a:r>
                        <a:rPr lang="zh-CN" sz="1600">
                          <a:solidFill>
                            <a:srgbClr val="000000"/>
                          </a:solidFill>
                          <a:latin typeface="Arial" panose="020B0604020202020204" pitchFamily="34" charset="0"/>
                          <a:ea typeface="微软雅黑" panose="020B0503020204020204" pitchFamily="34" charset="-122"/>
                          <a:sym typeface="+mn-ea"/>
                        </a:rPr>
                        <a:t>恶性肿瘤（含白血病）</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rowSpan="6">
                  <a:txBody>
                    <a:bodyPr/>
                    <a:lstStyle/>
                    <a:p>
                      <a:pPr algn="ctr">
                        <a:buNone/>
                      </a:pPr>
                      <a:r>
                        <a:rPr lang="en-US" altLang="zh-CN"/>
                        <a:t>90%</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rowSpan="6">
                  <a:txBody>
                    <a:bodyPr/>
                    <a:lstStyle/>
                    <a:p>
                      <a:pPr algn="ctr">
                        <a:buNone/>
                      </a:pPr>
                      <a:r>
                        <a:rPr lang="en-US" altLang="zh-CN"/>
                        <a:t>85%</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rowSpan="6">
                  <a:txBody>
                    <a:bodyPr/>
                    <a:lstStyle/>
                    <a:p>
                      <a:pPr algn="ctr">
                        <a:buNone/>
                      </a:pPr>
                      <a:r>
                        <a:rPr lang="en-US" altLang="zh-CN" dirty="0"/>
                        <a:t>78%</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rowSpan="6">
                  <a:txBody>
                    <a:bodyPr/>
                    <a:lstStyle/>
                    <a:p>
                      <a:pPr algn="ctr">
                        <a:buNone/>
                      </a:pPr>
                      <a:r>
                        <a:rPr lang="en-US" altLang="zh-CN"/>
                        <a:t>65%</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rowSpan="6">
                  <a:txBody>
                    <a:bodyPr/>
                    <a:lstStyle/>
                    <a:p>
                      <a:pPr algn="ctr">
                        <a:buNone/>
                      </a:pPr>
                      <a:r>
                        <a:rPr lang="zh-CN" sz="1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24万元（普通门诊统筹、门诊慢特病及住院政策范围的医疗费用累计）</a:t>
                      </a:r>
                      <a:endParaRPr lang="en-US" altLang="zh-CN"/>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38455">
                <a:tc>
                  <a:txBody>
                    <a:bodyPr/>
                    <a:lstStyle/>
                    <a:p>
                      <a:pPr algn="ctr">
                        <a:buNone/>
                      </a:pPr>
                      <a:r>
                        <a:rPr lang="zh-CN" sz="1600">
                          <a:solidFill>
                            <a:srgbClr val="000000"/>
                          </a:solidFill>
                          <a:latin typeface="Arial" panose="020B0604020202020204" pitchFamily="34" charset="0"/>
                          <a:ea typeface="微软雅黑" panose="020B0503020204020204" pitchFamily="34" charset="-122"/>
                        </a:rPr>
                        <a:t>尿毒症透析</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xBody>
                    <a:bodyPr/>
                    <a:lstStyle/>
                    <a:p>
                      <a:endParaRPr lang="zh-CN"/>
                    </a:p>
                  </a:txBody>
                  <a:tcPr>
                    <a:lnL w="12700" cmpd="sng">
                      <a:solidFill>
                        <a:schemeClr val="tx1"/>
                      </a:solidFill>
                      <a:prstDash val="solid"/>
                    </a:lnL>
                    <a:lnR w="12700" cmpd="sng">
                      <a:solidFill>
                        <a:schemeClr val="tx1"/>
                      </a:solidFill>
                      <a:prstDash val="solid"/>
                    </a:lnR>
                  </a:tcPr>
                </a:tc>
                <a:tc vMerge="1">
                  <a:txBody>
                    <a:bodyPr/>
                    <a:lstStyle/>
                    <a:p>
                      <a:endParaRPr lang="zh-CN"/>
                    </a:p>
                  </a:txBody>
                  <a:tcPr>
                    <a:lnL w="12700" cmpd="sng">
                      <a:solidFill>
                        <a:schemeClr val="tx1"/>
                      </a:solidFill>
                      <a:prstDash val="solid"/>
                    </a:lnL>
                    <a:lnR w="12700" cmpd="sng">
                      <a:solidFill>
                        <a:schemeClr val="tx1"/>
                      </a:solidFill>
                      <a:prstDash val="solid"/>
                    </a:lnR>
                  </a:tcPr>
                </a:tc>
                <a:tc vMerge="1">
                  <a:txBody>
                    <a:bodyPr/>
                    <a:lstStyle/>
                    <a:p>
                      <a:endParaRPr lang="zh-CN"/>
                    </a:p>
                  </a:txBody>
                  <a:tcPr>
                    <a:lnL w="12700" cmpd="sng">
                      <a:solidFill>
                        <a:schemeClr val="tx1"/>
                      </a:solidFill>
                      <a:prstDash val="solid"/>
                    </a:lnL>
                    <a:lnR w="12700" cmpd="sng">
                      <a:solidFill>
                        <a:schemeClr val="tx1"/>
                      </a:solidFill>
                      <a:prstDash val="solid"/>
                    </a:lnR>
                  </a:tcPr>
                </a:tc>
                <a:tc vMerge="1">
                  <a:txBody>
                    <a:bodyPr/>
                    <a:lstStyle/>
                    <a:p>
                      <a:endParaRPr lang="zh-CN"/>
                    </a:p>
                  </a:txBody>
                  <a:tcPr>
                    <a:lnL w="12700" cmpd="sng">
                      <a:solidFill>
                        <a:schemeClr val="tx1"/>
                      </a:solidFill>
                      <a:prstDash val="solid"/>
                    </a:lnL>
                    <a:lnR w="12700" cmpd="sng">
                      <a:solidFill>
                        <a:schemeClr val="tx1"/>
                      </a:solidFill>
                      <a:prstDash val="solid"/>
                    </a:lnR>
                  </a:tcPr>
                </a:tc>
                <a:tc vMerge="1">
                  <a:txBody>
                    <a:bodyPr/>
                    <a:lstStyle/>
                    <a:p>
                      <a:endParaRPr lang="zh-CN"/>
                    </a:p>
                  </a:txBody>
                  <a:tcPr>
                    <a:lnL w="12700" cmpd="sng">
                      <a:solidFill>
                        <a:schemeClr val="tx1"/>
                      </a:solidFill>
                      <a:prstDash val="solid"/>
                    </a:lnL>
                    <a:lnR w="12700" cmpd="sng">
                      <a:solidFill>
                        <a:schemeClr val="tx1"/>
                      </a:solidFill>
                      <a:prstDash val="solid"/>
                    </a:lnR>
                    <a:lnB w="12700" cmpd="sng">
                      <a:solidFill>
                        <a:schemeClr val="tx1"/>
                      </a:solidFill>
                      <a:prstDash val="solid"/>
                    </a:lnB>
                    <a:solidFill>
                      <a:schemeClr val="bg1"/>
                    </a:solidFill>
                  </a:tcPr>
                </a:tc>
              </a:tr>
              <a:tr h="758190">
                <a:tc>
                  <a:txBody>
                    <a:bodyPr/>
                    <a:lstStyle/>
                    <a:p>
                      <a:pPr algn="ctr">
                        <a:buNone/>
                      </a:pPr>
                      <a:r>
                        <a:rPr lang="zh-CN" sz="1600">
                          <a:solidFill>
                            <a:srgbClr val="000000"/>
                          </a:solidFill>
                          <a:latin typeface="Arial" panose="020B0604020202020204" pitchFamily="34" charset="0"/>
                          <a:ea typeface="微软雅黑" panose="020B0503020204020204" pitchFamily="34" charset="-122"/>
                        </a:rPr>
                        <a:t>器官移植术后抗排异治疗</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xBody>
                    <a:bodyPr/>
                    <a:lstStyle/>
                    <a:p>
                      <a:endParaRPr lang="zh-CN"/>
                    </a:p>
                  </a:txBody>
                  <a:tcPr>
                    <a:lnL w="12700" cmpd="sng">
                      <a:solidFill>
                        <a:schemeClr val="tx1"/>
                      </a:solidFill>
                      <a:prstDash val="solid"/>
                    </a:lnL>
                    <a:lnR w="12700" cmpd="sng">
                      <a:solidFill>
                        <a:schemeClr val="tx1"/>
                      </a:solidFill>
                      <a:prstDash val="solid"/>
                    </a:lnR>
                  </a:tcPr>
                </a:tc>
                <a:tc vMerge="1">
                  <a:txBody>
                    <a:bodyPr/>
                    <a:lstStyle/>
                    <a:p>
                      <a:endParaRPr lang="zh-CN"/>
                    </a:p>
                  </a:txBody>
                  <a:tcPr>
                    <a:lnL w="12700" cmpd="sng">
                      <a:solidFill>
                        <a:schemeClr val="tx1"/>
                      </a:solidFill>
                      <a:prstDash val="solid"/>
                    </a:lnL>
                    <a:lnR w="12700" cmpd="sng">
                      <a:solidFill>
                        <a:schemeClr val="tx1"/>
                      </a:solidFill>
                      <a:prstDash val="solid"/>
                    </a:lnR>
                  </a:tcPr>
                </a:tc>
                <a:tc vMerge="1">
                  <a:txBody>
                    <a:bodyPr/>
                    <a:lstStyle/>
                    <a:p>
                      <a:endParaRPr lang="zh-CN"/>
                    </a:p>
                  </a:txBody>
                  <a:tcPr>
                    <a:lnL w="12700" cmpd="sng">
                      <a:solidFill>
                        <a:schemeClr val="tx1"/>
                      </a:solidFill>
                      <a:prstDash val="solid"/>
                    </a:lnL>
                    <a:lnR w="12700" cmpd="sng">
                      <a:solidFill>
                        <a:schemeClr val="tx1"/>
                      </a:solidFill>
                      <a:prstDash val="solid"/>
                    </a:lnR>
                  </a:tcPr>
                </a:tc>
                <a:tc vMerge="1">
                  <a:txBody>
                    <a:bodyPr/>
                    <a:lstStyle/>
                    <a:p>
                      <a:endParaRPr lang="zh-CN"/>
                    </a:p>
                  </a:txBody>
                  <a:tcPr>
                    <a:lnL w="12700" cmpd="sng">
                      <a:solidFill>
                        <a:schemeClr val="tx1"/>
                      </a:solidFill>
                      <a:prstDash val="solid"/>
                    </a:lnL>
                    <a:lnR w="12700" cmpd="sng">
                      <a:solidFill>
                        <a:schemeClr val="tx1"/>
                      </a:solidFill>
                      <a:prstDash val="solid"/>
                    </a:lnR>
                  </a:tcPr>
                </a:tc>
                <a:tc vMerge="1">
                  <a:txBody>
                    <a:bodyPr/>
                    <a:lstStyle/>
                    <a:p>
                      <a:endParaRPr lang="zh-CN"/>
                    </a:p>
                  </a:txBody>
                  <a:tcPr>
                    <a:lnL w="12700" cmpd="sng">
                      <a:solidFill>
                        <a:schemeClr val="tx1"/>
                      </a:solidFill>
                      <a:prstDash val="solid"/>
                    </a:lnL>
                    <a:lnR w="12700" cmpd="sng">
                      <a:solidFill>
                        <a:schemeClr val="tx1"/>
                      </a:solidFill>
                      <a:prstDash val="solid"/>
                    </a:lnR>
                    <a:lnB w="12700" cmpd="sng">
                      <a:solidFill>
                        <a:schemeClr val="tx1"/>
                      </a:solidFill>
                      <a:prstDash val="solid"/>
                    </a:lnB>
                    <a:solidFill>
                      <a:schemeClr val="bg1"/>
                    </a:solidFill>
                  </a:tcPr>
                </a:tc>
              </a:tr>
              <a:tr h="338455">
                <a:tc>
                  <a:txBody>
                    <a:bodyPr/>
                    <a:lstStyle/>
                    <a:p>
                      <a:pPr algn="ctr">
                        <a:buNone/>
                      </a:pPr>
                      <a:r>
                        <a:rPr lang="zh-CN" sz="1600">
                          <a:solidFill>
                            <a:srgbClr val="000000"/>
                          </a:solidFill>
                          <a:latin typeface="Arial" panose="020B0604020202020204" pitchFamily="34" charset="0"/>
                          <a:ea typeface="微软雅黑" panose="020B0503020204020204" pitchFamily="34" charset="-122"/>
                        </a:rPr>
                        <a:t>重性精神病</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xBody>
                    <a:bodyPr/>
                    <a:lstStyle/>
                    <a:p>
                      <a:endParaRPr lang="zh-CN"/>
                    </a:p>
                  </a:txBody>
                  <a:tcPr>
                    <a:lnL w="12700" cmpd="sng">
                      <a:solidFill>
                        <a:schemeClr val="tx1"/>
                      </a:solidFill>
                      <a:prstDash val="solid"/>
                    </a:lnL>
                    <a:lnR w="12700" cmpd="sng">
                      <a:solidFill>
                        <a:schemeClr val="tx1"/>
                      </a:solidFill>
                      <a:prstDash val="solid"/>
                    </a:lnR>
                  </a:tcPr>
                </a:tc>
                <a:tc vMerge="1">
                  <a:txBody>
                    <a:bodyPr/>
                    <a:lstStyle/>
                    <a:p>
                      <a:endParaRPr lang="zh-CN"/>
                    </a:p>
                  </a:txBody>
                  <a:tcPr>
                    <a:lnL w="12700" cmpd="sng">
                      <a:solidFill>
                        <a:schemeClr val="tx1"/>
                      </a:solidFill>
                      <a:prstDash val="solid"/>
                    </a:lnL>
                    <a:lnR w="12700" cmpd="sng">
                      <a:solidFill>
                        <a:schemeClr val="tx1"/>
                      </a:solidFill>
                      <a:prstDash val="solid"/>
                    </a:lnR>
                  </a:tcPr>
                </a:tc>
                <a:tc vMerge="1">
                  <a:txBody>
                    <a:bodyPr/>
                    <a:lstStyle/>
                    <a:p>
                      <a:endParaRPr lang="zh-CN"/>
                    </a:p>
                  </a:txBody>
                  <a:tcPr>
                    <a:lnL w="12700" cmpd="sng">
                      <a:solidFill>
                        <a:schemeClr val="tx1"/>
                      </a:solidFill>
                      <a:prstDash val="solid"/>
                    </a:lnL>
                    <a:lnR w="12700" cmpd="sng">
                      <a:solidFill>
                        <a:schemeClr val="tx1"/>
                      </a:solidFill>
                      <a:prstDash val="solid"/>
                    </a:lnR>
                  </a:tcPr>
                </a:tc>
                <a:tc vMerge="1">
                  <a:txBody>
                    <a:bodyPr/>
                    <a:lstStyle/>
                    <a:p>
                      <a:endParaRPr lang="zh-CN"/>
                    </a:p>
                  </a:txBody>
                  <a:tcPr>
                    <a:lnL w="12700" cmpd="sng">
                      <a:solidFill>
                        <a:schemeClr val="tx1"/>
                      </a:solidFill>
                      <a:prstDash val="solid"/>
                    </a:lnL>
                    <a:lnR w="12700" cmpd="sng">
                      <a:solidFill>
                        <a:schemeClr val="tx1"/>
                      </a:solidFill>
                      <a:prstDash val="solid"/>
                    </a:lnR>
                  </a:tcPr>
                </a:tc>
                <a:tc vMerge="1">
                  <a:txBody>
                    <a:bodyPr/>
                    <a:lstStyle/>
                    <a:p>
                      <a:endParaRPr lang="zh-CN"/>
                    </a:p>
                  </a:txBody>
                  <a:tcPr>
                    <a:lnL w="12700" cmpd="sng">
                      <a:solidFill>
                        <a:schemeClr val="tx1"/>
                      </a:solidFill>
                      <a:prstDash val="solid"/>
                    </a:lnL>
                    <a:lnR w="12700" cmpd="sng">
                      <a:solidFill>
                        <a:schemeClr val="tx1"/>
                      </a:solidFill>
                      <a:prstDash val="solid"/>
                    </a:lnR>
                    <a:lnB w="12700" cmpd="sng">
                      <a:solidFill>
                        <a:schemeClr val="tx1"/>
                      </a:solidFill>
                      <a:prstDash val="solid"/>
                    </a:lnB>
                    <a:solidFill>
                      <a:schemeClr val="bg1"/>
                    </a:solidFill>
                  </a:tcPr>
                </a:tc>
              </a:tr>
              <a:tr h="591820">
                <a:tc>
                  <a:txBody>
                    <a:bodyPr/>
                    <a:lstStyle/>
                    <a:p>
                      <a:pPr algn="ctr">
                        <a:buNone/>
                      </a:pPr>
                      <a:r>
                        <a:rPr lang="zh-CN" sz="1600">
                          <a:solidFill>
                            <a:srgbClr val="000000"/>
                          </a:solidFill>
                          <a:latin typeface="Arial" panose="020B0604020202020204" pitchFamily="34" charset="0"/>
                          <a:ea typeface="微软雅黑" panose="020B0503020204020204" pitchFamily="34" charset="-122"/>
                        </a:rPr>
                        <a:t>糖尿病胰岛素治疗</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xBody>
                    <a:bodyPr/>
                    <a:lstStyle/>
                    <a:p>
                      <a:endParaRPr lang="zh-CN"/>
                    </a:p>
                  </a:txBody>
                  <a:tcPr>
                    <a:lnL w="12700" cmpd="sng">
                      <a:solidFill>
                        <a:schemeClr val="tx1"/>
                      </a:solidFill>
                      <a:prstDash val="solid"/>
                    </a:lnL>
                    <a:lnR w="12700" cmpd="sng">
                      <a:solidFill>
                        <a:schemeClr val="tx1"/>
                      </a:solidFill>
                      <a:prstDash val="solid"/>
                    </a:lnR>
                  </a:tcPr>
                </a:tc>
                <a:tc vMerge="1">
                  <a:txBody>
                    <a:bodyPr/>
                    <a:lstStyle/>
                    <a:p>
                      <a:endParaRPr lang="zh-CN"/>
                    </a:p>
                  </a:txBody>
                  <a:tcPr>
                    <a:lnL w="12700" cmpd="sng">
                      <a:solidFill>
                        <a:schemeClr val="tx1"/>
                      </a:solidFill>
                      <a:prstDash val="solid"/>
                    </a:lnL>
                    <a:lnR w="12700" cmpd="sng">
                      <a:solidFill>
                        <a:schemeClr val="tx1"/>
                      </a:solidFill>
                      <a:prstDash val="solid"/>
                    </a:lnR>
                  </a:tcPr>
                </a:tc>
                <a:tc vMerge="1">
                  <a:txBody>
                    <a:bodyPr/>
                    <a:lstStyle/>
                    <a:p>
                      <a:endParaRPr lang="zh-CN"/>
                    </a:p>
                  </a:txBody>
                  <a:tcPr>
                    <a:lnL w="12700" cmpd="sng">
                      <a:solidFill>
                        <a:schemeClr val="tx1"/>
                      </a:solidFill>
                      <a:prstDash val="solid"/>
                    </a:lnL>
                    <a:lnR w="12700" cmpd="sng">
                      <a:solidFill>
                        <a:schemeClr val="tx1"/>
                      </a:solidFill>
                      <a:prstDash val="solid"/>
                    </a:lnR>
                  </a:tcPr>
                </a:tc>
                <a:tc vMerge="1">
                  <a:txBody>
                    <a:bodyPr/>
                    <a:lstStyle/>
                    <a:p>
                      <a:endParaRPr lang="zh-CN"/>
                    </a:p>
                  </a:txBody>
                  <a:tcPr>
                    <a:lnL w="12700" cmpd="sng">
                      <a:solidFill>
                        <a:schemeClr val="tx1"/>
                      </a:solidFill>
                      <a:prstDash val="solid"/>
                    </a:lnL>
                    <a:lnR w="12700" cmpd="sng">
                      <a:solidFill>
                        <a:schemeClr val="tx1"/>
                      </a:solidFill>
                      <a:prstDash val="solid"/>
                    </a:lnR>
                  </a:tcPr>
                </a:tc>
                <a:tc vMerge="1">
                  <a:txBody>
                    <a:bodyPr/>
                    <a:lstStyle/>
                    <a:p>
                      <a:endParaRPr lang="zh-CN"/>
                    </a:p>
                  </a:txBody>
                  <a:tcPr>
                    <a:lnL w="12700" cmpd="sng">
                      <a:solidFill>
                        <a:schemeClr val="tx1"/>
                      </a:solidFill>
                      <a:prstDash val="solid"/>
                    </a:lnL>
                    <a:lnR w="12700" cmpd="sng">
                      <a:solidFill>
                        <a:schemeClr val="tx1"/>
                      </a:solidFill>
                      <a:prstDash val="solid"/>
                    </a:lnR>
                    <a:lnB w="12700" cmpd="sng">
                      <a:solidFill>
                        <a:schemeClr val="tx1"/>
                      </a:solidFill>
                      <a:prstDash val="solid"/>
                    </a:lnB>
                    <a:solidFill>
                      <a:schemeClr val="bg1"/>
                    </a:solidFill>
                  </a:tcPr>
                </a:tc>
              </a:tr>
              <a:tr h="338455">
                <a:tc>
                  <a:txBody>
                    <a:bodyPr/>
                    <a:lstStyle/>
                    <a:p>
                      <a:pPr algn="ctr">
                        <a:buNone/>
                      </a:pPr>
                      <a:r>
                        <a:rPr lang="zh-CN" sz="1600">
                          <a:solidFill>
                            <a:srgbClr val="000000"/>
                          </a:solidFill>
                          <a:latin typeface="Arial" panose="020B0604020202020204" pitchFamily="34" charset="0"/>
                          <a:ea typeface="微软雅黑" panose="020B0503020204020204" pitchFamily="34" charset="-122"/>
                        </a:rPr>
                        <a:t>肺结核</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vMerge="1">
                  <a:txBody>
                    <a:bodyPr/>
                    <a:lstStyle/>
                    <a:p>
                      <a:endParaRPr lang="zh-CN"/>
                    </a:p>
                  </a:txBody>
                  <a:tcPr>
                    <a:lnL w="12700" cmpd="sng">
                      <a:solidFill>
                        <a:schemeClr val="tx1"/>
                      </a:solidFill>
                      <a:prstDash val="solid"/>
                    </a:lnL>
                    <a:lnR w="12700" cmpd="sng">
                      <a:solidFill>
                        <a:schemeClr val="tx1"/>
                      </a:solidFill>
                      <a:prstDash val="solid"/>
                    </a:lnR>
                    <a:lnB w="12700" cmpd="sng">
                      <a:solidFill>
                        <a:schemeClr val="tx1"/>
                      </a:solidFill>
                      <a:prstDash val="solid"/>
                    </a:lnB>
                  </a:tcPr>
                </a:tc>
                <a:tc vMerge="1">
                  <a:txBody>
                    <a:bodyPr/>
                    <a:lstStyle/>
                    <a:p>
                      <a:endParaRPr lang="zh-CN"/>
                    </a:p>
                  </a:txBody>
                  <a:tcPr>
                    <a:lnL w="12700" cmpd="sng">
                      <a:solidFill>
                        <a:schemeClr val="tx1"/>
                      </a:solidFill>
                      <a:prstDash val="solid"/>
                    </a:lnL>
                    <a:lnR w="12700" cmpd="sng">
                      <a:solidFill>
                        <a:schemeClr val="tx1"/>
                      </a:solidFill>
                      <a:prstDash val="solid"/>
                    </a:lnR>
                    <a:lnB w="12700" cmpd="sng">
                      <a:solidFill>
                        <a:schemeClr val="tx1"/>
                      </a:solidFill>
                      <a:prstDash val="solid"/>
                    </a:lnB>
                  </a:tcPr>
                </a:tc>
                <a:tc vMerge="1">
                  <a:txBody>
                    <a:bodyPr/>
                    <a:lstStyle/>
                    <a:p>
                      <a:endParaRPr lang="zh-CN"/>
                    </a:p>
                  </a:txBody>
                  <a:tcPr>
                    <a:lnL w="12700" cmpd="sng">
                      <a:solidFill>
                        <a:schemeClr val="tx1"/>
                      </a:solidFill>
                      <a:prstDash val="solid"/>
                    </a:lnL>
                    <a:lnR w="12700" cmpd="sng">
                      <a:solidFill>
                        <a:schemeClr val="tx1"/>
                      </a:solidFill>
                      <a:prstDash val="solid"/>
                    </a:lnR>
                    <a:lnB w="12700" cmpd="sng">
                      <a:solidFill>
                        <a:schemeClr val="tx1"/>
                      </a:solidFill>
                      <a:prstDash val="solid"/>
                    </a:lnB>
                  </a:tcPr>
                </a:tc>
                <a:tc vMerge="1">
                  <a:txBody>
                    <a:bodyPr/>
                    <a:lstStyle/>
                    <a:p>
                      <a:endParaRPr lang="zh-CN"/>
                    </a:p>
                  </a:txBody>
                  <a:tcPr>
                    <a:lnL w="12700" cmpd="sng">
                      <a:solidFill>
                        <a:schemeClr val="tx1"/>
                      </a:solidFill>
                      <a:prstDash val="solid"/>
                    </a:lnL>
                    <a:lnR w="12700" cmpd="sng">
                      <a:solidFill>
                        <a:schemeClr val="tx1"/>
                      </a:solidFill>
                      <a:prstDash val="solid"/>
                    </a:lnR>
                    <a:lnB w="12700" cmpd="sng">
                      <a:solidFill>
                        <a:schemeClr val="tx1"/>
                      </a:solidFill>
                      <a:prstDash val="solid"/>
                    </a:lnB>
                  </a:tcPr>
                </a:tc>
                <a:tc vMerge="1">
                  <a:txBody>
                    <a:bodyPr/>
                    <a:lstStyle/>
                    <a:p>
                      <a:endParaRPr lang="zh-CN"/>
                    </a:p>
                  </a:txBody>
                  <a:tcPr>
                    <a:lnL w="12700" cmpd="sng">
                      <a:solidFill>
                        <a:schemeClr val="tx1"/>
                      </a:solidFill>
                      <a:prstDash val="solid"/>
                    </a:lnL>
                    <a:lnR w="12700" cmpd="sng">
                      <a:solidFill>
                        <a:schemeClr val="tx1"/>
                      </a:solidFill>
                      <a:prstDash val="solid"/>
                    </a:lnR>
                    <a:lnB w="12700" cmpd="sng">
                      <a:solidFill>
                        <a:schemeClr val="tx1"/>
                      </a:solidFill>
                      <a:prstDash val="solid"/>
                    </a:lnB>
                    <a:solidFill>
                      <a:schemeClr val="bg1"/>
                    </a:solidFill>
                  </a:tcPr>
                </a:tc>
              </a:tr>
            </a:tbl>
          </a:graphicData>
        </a:graphic>
      </p:graphicFrame>
      <p:graphicFrame>
        <p:nvGraphicFramePr>
          <p:cNvPr id="7" name="表格 6"/>
          <p:cNvGraphicFramePr/>
          <p:nvPr>
            <p:custDataLst>
              <p:tags r:id="rId2"/>
            </p:custDataLst>
          </p:nvPr>
        </p:nvGraphicFramePr>
        <p:xfrm>
          <a:off x="6927850" y="1404620"/>
          <a:ext cx="5234940" cy="3962400"/>
        </p:xfrm>
        <a:graphic>
          <a:graphicData uri="http://schemas.openxmlformats.org/drawingml/2006/table">
            <a:tbl>
              <a:tblPr firstRow="1" bandRow="1">
                <a:tableStyleId>{5C22544A-7EE6-4342-B048-85BDC9FD1C3A}</a:tableStyleId>
              </a:tblPr>
              <a:tblGrid>
                <a:gridCol w="561340"/>
                <a:gridCol w="1199515"/>
                <a:gridCol w="3474085"/>
              </a:tblGrid>
              <a:tr h="677545">
                <a:tc gridSpan="2">
                  <a:txBody>
                    <a:bodyPr/>
                    <a:lstStyle/>
                    <a:p>
                      <a:pPr indent="0" algn="ctr">
                        <a:buNone/>
                      </a:pPr>
                      <a:r>
                        <a:rPr lang="zh-CN" sz="1600" b="0">
                          <a:solidFill>
                            <a:schemeClr val="bg1"/>
                          </a:solidFill>
                          <a:latin typeface="Arial" panose="020B0604020202020204" pitchFamily="34" charset="0"/>
                          <a:ea typeface="微软雅黑" panose="020B0503020204020204" pitchFamily="34" charset="-122"/>
                        </a:rPr>
                        <a:t>保障项目</a:t>
                      </a:r>
                      <a:endParaRPr lang="zh-CN" altLang="en-US" sz="16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r>
                        <a:rPr lang="zh-CN" sz="1600" b="0">
                          <a:solidFill>
                            <a:schemeClr val="bg1"/>
                          </a:solidFill>
                          <a:latin typeface="Arial" panose="020B0604020202020204" pitchFamily="34" charset="0"/>
                          <a:ea typeface="微软雅黑" panose="020B0503020204020204" pitchFamily="34" charset="-122"/>
                        </a:rPr>
                        <a:t>保障待遇</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r>
              <a:tr h="410210">
                <a:tc rowSpan="4">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个人自付部分</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起付线</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1600" b="0">
                          <a:solidFill>
                            <a:srgbClr val="000000"/>
                          </a:solidFill>
                          <a:latin typeface="微软雅黑" panose="020B0503020204020204" pitchFamily="34" charset="-122"/>
                        </a:rPr>
                        <a:t>500</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41084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可赔付费用</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年度累计个人自付费用—起付线</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41084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赔付比例</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1600" b="0">
                          <a:solidFill>
                            <a:srgbClr val="000000"/>
                          </a:solidFill>
                          <a:latin typeface="微软雅黑" panose="020B0503020204020204" pitchFamily="34" charset="-122"/>
                        </a:rPr>
                        <a:t>  80%                                  </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41021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赔付限额</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保额无上限</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410845">
                <a:tc rowSpan="4">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个人自费部分</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起付线</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5000元</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41084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可赔付费用</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年度累计个人自费费用—起付线</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41021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赔付比例</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50%</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41084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赔付限额</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保额无上限</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bl>
          </a:graphicData>
        </a:graphic>
      </p:graphicFrame>
      <p:sp>
        <p:nvSpPr>
          <p:cNvPr id="5" name="右箭头 4"/>
          <p:cNvSpPr/>
          <p:nvPr/>
        </p:nvSpPr>
        <p:spPr>
          <a:xfrm>
            <a:off x="6661150" y="1701165"/>
            <a:ext cx="249555" cy="1390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67995" y="1005840"/>
            <a:ext cx="2113280" cy="398780"/>
          </a:xfrm>
          <a:prstGeom prst="rect">
            <a:avLst/>
          </a:prstGeom>
          <a:noFill/>
        </p:spPr>
        <p:txBody>
          <a:bodyPr wrap="square" rtlCol="0">
            <a:spAutoFit/>
          </a:bodyPr>
          <a:lstStyle/>
          <a:p>
            <a:r>
              <a:rPr lang="zh-CN" altLang="en-US" sz="2000" b="1">
                <a:latin typeface="微软雅黑" panose="020B0503020204020204" pitchFamily="34" charset="-122"/>
                <a:ea typeface="微软雅黑" panose="020B0503020204020204" pitchFamily="34" charset="-122"/>
              </a:rPr>
              <a:t>门诊慢特病政策</a:t>
            </a:r>
          </a:p>
        </p:txBody>
      </p:sp>
      <p:sp>
        <p:nvSpPr>
          <p:cNvPr id="6" name="文本框 5"/>
          <p:cNvSpPr txBox="1"/>
          <p:nvPr/>
        </p:nvSpPr>
        <p:spPr>
          <a:xfrm>
            <a:off x="6948805" y="981075"/>
            <a:ext cx="2113280" cy="398780"/>
          </a:xfrm>
          <a:prstGeom prst="rect">
            <a:avLst/>
          </a:prstGeom>
          <a:noFill/>
        </p:spPr>
        <p:txBody>
          <a:bodyPr wrap="square" rtlCol="0">
            <a:spAutoFit/>
          </a:bodyPr>
          <a:lstStyle/>
          <a:p>
            <a:r>
              <a:rPr lang="zh-CN" altLang="en-US" sz="2000" b="1">
                <a:latin typeface="微软雅黑" panose="020B0503020204020204" pitchFamily="34" charset="-122"/>
                <a:ea typeface="微软雅黑" panose="020B0503020204020204" pitchFamily="34" charset="-122"/>
              </a:rPr>
              <a:t>补充保险政策</a:t>
            </a:r>
          </a:p>
        </p:txBody>
      </p:sp>
      <p:sp>
        <p:nvSpPr>
          <p:cNvPr id="12" name="文本框 11"/>
          <p:cNvSpPr txBox="1"/>
          <p:nvPr/>
        </p:nvSpPr>
        <p:spPr>
          <a:xfrm>
            <a:off x="453390" y="5367020"/>
            <a:ext cx="11710035" cy="829945"/>
          </a:xfrm>
          <a:prstGeom prst="rect">
            <a:avLst/>
          </a:prstGeom>
          <a:solidFill>
            <a:schemeClr val="accent1">
              <a:lumMod val="20000"/>
              <a:lumOff val="80000"/>
            </a:schemeClr>
          </a:solidFill>
        </p:spPr>
        <p:txBody>
          <a:bodyPr wrap="square" rtlCol="0" anchor="t">
            <a:spAutoFit/>
          </a:bodyPr>
          <a:lstStyle/>
          <a:p>
            <a:pPr marL="285750" indent="-285750" algn="l">
              <a:lnSpc>
                <a:spcPct val="150000"/>
              </a:lnSpc>
              <a:buClrTx/>
              <a:buSzTx/>
              <a:buFont typeface="Wingdings" panose="05000000000000000000" charset="0"/>
              <a:buChar char="Ø"/>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个人自付费用：属于医保目录范围内的甲、乙类费用，经基本、大额医疗保险赔付后，个人负担的门诊、住院医疗费用；</a:t>
            </a:r>
          </a:p>
          <a:p>
            <a:pPr marL="285750" indent="-285750" algn="l">
              <a:lnSpc>
                <a:spcPct val="150000"/>
              </a:lnSpc>
              <a:buClrTx/>
              <a:buSzTx/>
              <a:buFont typeface="Wingdings" panose="05000000000000000000" charset="0"/>
              <a:buChar char="Ø"/>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个人自费费用：治疗必须的，医保目录范围内但不属于甲、乙类的由个人支付的费用，包括门诊、住院医疗费用。</a:t>
            </a:r>
          </a:p>
        </p:txBody>
      </p:sp>
      <p:sp>
        <p:nvSpPr>
          <p:cNvPr id="14" name="椭圆 13"/>
          <p:cNvSpPr/>
          <p:nvPr/>
        </p:nvSpPr>
        <p:spPr>
          <a:xfrm>
            <a:off x="3420467" y="3645024"/>
            <a:ext cx="72008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5"/>
          <p:cNvSpPr txBox="1"/>
          <p:nvPr/>
        </p:nvSpPr>
        <p:spPr>
          <a:xfrm>
            <a:off x="396239" y="245110"/>
            <a:ext cx="6048563" cy="521970"/>
          </a:xfrm>
          <a:prstGeom prst="rect">
            <a:avLst/>
          </a:prstGeom>
          <a:noFill/>
        </p:spPr>
        <p:txBody>
          <a:bodyPr wrap="square" rtlCol="0">
            <a:spAutoFit/>
          </a:bodyPr>
          <a:lstStyle/>
          <a:p>
            <a:r>
              <a:rPr lang="zh-CN" altLang="en-US" sz="2800" b="1" dirty="0" smtClean="0">
                <a:solidFill>
                  <a:schemeClr val="accent1">
                    <a:lumMod val="50000"/>
                  </a:schemeClr>
                </a:solidFill>
                <a:latin typeface="微软雅黑" panose="020B0503020204020204" pitchFamily="34" charset="-122"/>
                <a:ea typeface="微软雅黑" panose="020B0503020204020204" pitchFamily="34" charset="-122"/>
              </a:rPr>
              <a:t>三、</a:t>
            </a: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省直医保政策</a:t>
            </a:r>
            <a:r>
              <a:rPr lang="en-US" altLang="zh-CN" sz="2800" b="1"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住院政策</a:t>
            </a:r>
          </a:p>
        </p:txBody>
      </p:sp>
      <p:grpSp>
        <p:nvGrpSpPr>
          <p:cNvPr id="29" name="组合 28"/>
          <p:cNvGrpSpPr/>
          <p:nvPr/>
        </p:nvGrpSpPr>
        <p:grpSpPr>
          <a:xfrm>
            <a:off x="504190" y="767080"/>
            <a:ext cx="12002135" cy="93980"/>
            <a:chOff x="4348525" y="620688"/>
            <a:chExt cx="8181294" cy="0"/>
          </a:xfrm>
        </p:grpSpPr>
        <p:cxnSp>
          <p:nvCxnSpPr>
            <p:cNvPr id="30" name="直接连接符 29"/>
            <p:cNvCxnSpPr/>
            <p:nvPr/>
          </p:nvCxnSpPr>
          <p:spPr>
            <a:xfrm>
              <a:off x="4348525" y="620688"/>
              <a:ext cx="2585006"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893128" y="620688"/>
              <a:ext cx="2332896"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226024" y="620688"/>
              <a:ext cx="181743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003546" y="620688"/>
              <a:ext cx="1526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2" name="表格 1"/>
          <p:cNvGraphicFramePr/>
          <p:nvPr>
            <p:custDataLst>
              <p:tags r:id="rId1"/>
            </p:custDataLst>
          </p:nvPr>
        </p:nvGraphicFramePr>
        <p:xfrm>
          <a:off x="1031875" y="1196975"/>
          <a:ext cx="10670540" cy="4041775"/>
        </p:xfrm>
        <a:graphic>
          <a:graphicData uri="http://schemas.openxmlformats.org/drawingml/2006/table">
            <a:tbl>
              <a:tblPr firstRow="1" bandRow="1">
                <a:tableStyleId>{5C22544A-7EE6-4342-B048-85BDC9FD1C3A}</a:tableStyleId>
              </a:tblPr>
              <a:tblGrid>
                <a:gridCol w="1715770"/>
                <a:gridCol w="1054100"/>
                <a:gridCol w="1304290"/>
                <a:gridCol w="1056005"/>
                <a:gridCol w="1055370"/>
                <a:gridCol w="1904365"/>
                <a:gridCol w="1238885"/>
                <a:gridCol w="1341755"/>
              </a:tblGrid>
              <a:tr h="671830">
                <a:tc rowSpan="2">
                  <a:txBody>
                    <a:bodyPr/>
                    <a:lstStyle/>
                    <a:p>
                      <a:pPr indent="0" algn="ctr">
                        <a:buNone/>
                      </a:pPr>
                      <a:r>
                        <a:rPr lang="zh-CN" sz="1800" b="0" dirty="0">
                          <a:solidFill>
                            <a:schemeClr val="bg1"/>
                          </a:solidFill>
                          <a:latin typeface="微软雅黑" panose="020B0503020204020204" pitchFamily="34" charset="-122"/>
                          <a:ea typeface="微软雅黑" panose="020B0503020204020204" pitchFamily="34" charset="-122"/>
                        </a:rPr>
                        <a:t>医疗机构级别</a:t>
                      </a:r>
                      <a:endParaRPr lang="zh-CN" altLang="en-US" sz="1800" b="0" dirty="0">
                        <a:solidFill>
                          <a:schemeClr val="bg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c gridSpan="2">
                  <a:txBody>
                    <a:bodyPr/>
                    <a:lstStyle/>
                    <a:p>
                      <a:pPr indent="0" algn="ctr">
                        <a:buNone/>
                      </a:pPr>
                      <a:r>
                        <a:rPr lang="zh-CN" sz="1800" b="0">
                          <a:solidFill>
                            <a:schemeClr val="bg1"/>
                          </a:solidFill>
                          <a:latin typeface="微软雅黑" panose="020B0503020204020204" pitchFamily="34" charset="-122"/>
                          <a:ea typeface="微软雅黑" panose="020B0503020204020204" pitchFamily="34" charset="-122"/>
                        </a:rPr>
                        <a:t>起付线（元）</a:t>
                      </a:r>
                      <a:endParaRPr lang="zh-CN" altLang="en-US" sz="1800" b="0">
                        <a:solidFill>
                          <a:schemeClr val="bg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lstStyle/>
                    <a:p>
                      <a:pPr indent="0" algn="ctr">
                        <a:buNone/>
                      </a:pPr>
                      <a:r>
                        <a:rPr lang="zh-CN" sz="1800" b="0">
                          <a:solidFill>
                            <a:schemeClr val="bg1"/>
                          </a:solidFill>
                          <a:latin typeface="微软雅黑" panose="020B0503020204020204" pitchFamily="34" charset="-122"/>
                          <a:ea typeface="微软雅黑" panose="020B0503020204020204" pitchFamily="34" charset="-122"/>
                        </a:rPr>
                        <a:t>基本报销比例</a:t>
                      </a:r>
                      <a:endParaRPr lang="zh-CN" altLang="en-US" sz="1800" b="0">
                        <a:solidFill>
                          <a:schemeClr val="bg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2">
                  <a:txBody>
                    <a:bodyPr/>
                    <a:lstStyle/>
                    <a:p>
                      <a:pPr indent="0" algn="ctr">
                        <a:buNone/>
                      </a:pPr>
                      <a:r>
                        <a:rPr lang="zh-CN" sz="1800" b="0">
                          <a:solidFill>
                            <a:schemeClr val="bg1"/>
                          </a:solidFill>
                          <a:latin typeface="微软雅黑" panose="020B0503020204020204" pitchFamily="34" charset="-122"/>
                          <a:ea typeface="微软雅黑" panose="020B0503020204020204" pitchFamily="34" charset="-122"/>
                        </a:rPr>
                        <a:t>基本封顶线</a:t>
                      </a:r>
                      <a:endParaRPr lang="zh-CN" altLang="en-US" sz="1800" b="0">
                        <a:solidFill>
                          <a:schemeClr val="bg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c rowSpan="2">
                  <a:txBody>
                    <a:bodyPr/>
                    <a:lstStyle/>
                    <a:p>
                      <a:pPr indent="0" algn="ctr">
                        <a:buNone/>
                      </a:pPr>
                      <a:r>
                        <a:rPr lang="zh-CN" sz="1800" b="0">
                          <a:solidFill>
                            <a:schemeClr val="bg1"/>
                          </a:solidFill>
                          <a:latin typeface="微软雅黑" panose="020B0503020204020204" pitchFamily="34" charset="-122"/>
                          <a:ea typeface="微软雅黑" panose="020B0503020204020204" pitchFamily="34" charset="-122"/>
                        </a:rPr>
                        <a:t>大病</a:t>
                      </a:r>
                      <a:r>
                        <a:rPr lang="en-US" altLang="zh-CN" sz="1800" b="0">
                          <a:solidFill>
                            <a:schemeClr val="bg1"/>
                          </a:solidFill>
                          <a:latin typeface="微软雅黑" panose="020B0503020204020204" pitchFamily="34" charset="-122"/>
                          <a:ea typeface="微软雅黑" panose="020B0503020204020204" pitchFamily="34" charset="-122"/>
                        </a:rPr>
                        <a:t>         </a:t>
                      </a:r>
                      <a:r>
                        <a:rPr lang="zh-CN" sz="1800" b="0">
                          <a:solidFill>
                            <a:schemeClr val="bg1"/>
                          </a:solidFill>
                          <a:latin typeface="微软雅黑" panose="020B0503020204020204" pitchFamily="34" charset="-122"/>
                          <a:ea typeface="微软雅黑" panose="020B0503020204020204" pitchFamily="34" charset="-122"/>
                        </a:rPr>
                        <a:t>封顶线</a:t>
                      </a:r>
                      <a:endParaRPr lang="zh-CN" altLang="en-US" sz="1800" b="0">
                        <a:solidFill>
                          <a:schemeClr val="bg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c rowSpan="2">
                  <a:txBody>
                    <a:bodyPr/>
                    <a:lstStyle/>
                    <a:p>
                      <a:pPr indent="0" algn="ctr">
                        <a:buNone/>
                      </a:pPr>
                      <a:r>
                        <a:rPr lang="zh-CN" sz="1800" b="0">
                          <a:solidFill>
                            <a:schemeClr val="bg1"/>
                          </a:solidFill>
                          <a:latin typeface="微软雅黑" panose="020B0503020204020204" pitchFamily="34" charset="-122"/>
                          <a:ea typeface="微软雅黑" panose="020B0503020204020204" pitchFamily="34" charset="-122"/>
                        </a:rPr>
                        <a:t>大病</a:t>
                      </a:r>
                      <a:r>
                        <a:rPr lang="en-US" altLang="zh-CN" sz="1800" b="0">
                          <a:solidFill>
                            <a:schemeClr val="bg1"/>
                          </a:solidFill>
                          <a:latin typeface="微软雅黑" panose="020B0503020204020204" pitchFamily="34" charset="-122"/>
                          <a:ea typeface="微软雅黑" panose="020B0503020204020204" pitchFamily="34" charset="-122"/>
                        </a:rPr>
                        <a:t>          </a:t>
                      </a:r>
                      <a:r>
                        <a:rPr lang="zh-CN" sz="1800" b="0">
                          <a:solidFill>
                            <a:schemeClr val="bg1"/>
                          </a:solidFill>
                          <a:latin typeface="微软雅黑" panose="020B0503020204020204" pitchFamily="34" charset="-122"/>
                          <a:ea typeface="微软雅黑" panose="020B0503020204020204" pitchFamily="34" charset="-122"/>
                        </a:rPr>
                        <a:t>保销比例</a:t>
                      </a:r>
                      <a:endParaRPr lang="zh-CN" altLang="en-US" sz="1800" b="0">
                        <a:solidFill>
                          <a:schemeClr val="bg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r>
              <a:tr h="68453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8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1次</a:t>
                      </a:r>
                      <a:endParaRPr lang="zh-CN" altLang="en-US" sz="18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c>
                  <a:txBody>
                    <a:bodyPr/>
                    <a:lstStyle/>
                    <a:p>
                      <a:pPr indent="0" algn="ctr">
                        <a:buNone/>
                      </a:pPr>
                      <a:r>
                        <a:rPr lang="zh-CN" sz="18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2次及以上</a:t>
                      </a:r>
                      <a:endParaRPr lang="zh-CN" altLang="en-US" sz="18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c>
                  <a:txBody>
                    <a:bodyPr/>
                    <a:lstStyle/>
                    <a:p>
                      <a:pPr indent="0" algn="ctr">
                        <a:buNone/>
                      </a:pPr>
                      <a:r>
                        <a:rPr lang="zh-CN" sz="1800" b="0">
                          <a:solidFill>
                            <a:schemeClr val="bg1"/>
                          </a:solidFill>
                          <a:latin typeface="微软雅黑" panose="020B0503020204020204" pitchFamily="34" charset="-122"/>
                          <a:ea typeface="微软雅黑" panose="020B0503020204020204" pitchFamily="34" charset="-122"/>
                        </a:rPr>
                        <a:t>在职</a:t>
                      </a:r>
                      <a:endParaRPr lang="zh-CN" altLang="en-US" sz="1800" b="0">
                        <a:solidFill>
                          <a:schemeClr val="bg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c>
                  <a:txBody>
                    <a:bodyPr/>
                    <a:lstStyle/>
                    <a:p>
                      <a:pPr indent="0" algn="ctr">
                        <a:buNone/>
                      </a:pPr>
                      <a:r>
                        <a:rPr lang="zh-CN" sz="1800" b="0">
                          <a:solidFill>
                            <a:schemeClr val="bg1"/>
                          </a:solidFill>
                          <a:latin typeface="微软雅黑" panose="020B0503020204020204" pitchFamily="34" charset="-122"/>
                          <a:ea typeface="微软雅黑" panose="020B0503020204020204" pitchFamily="34" charset="-122"/>
                        </a:rPr>
                        <a:t>退休</a:t>
                      </a:r>
                      <a:endParaRPr lang="zh-CN" altLang="en-US" sz="1800" b="0">
                        <a:solidFill>
                          <a:schemeClr val="bg1"/>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671195">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rPr>
                        <a:t>一级</a:t>
                      </a:r>
                      <a:endParaRPr lang="zh-CN" altLang="en-US" sz="1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200</a:t>
                      </a:r>
                      <a:endParaRPr lang="en-US" altLang="en-US" sz="1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100</a:t>
                      </a:r>
                      <a:endParaRPr lang="en-US" altLang="en-US" sz="1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90%</a:t>
                      </a:r>
                      <a:endParaRPr lang="en-US" altLang="en-US" sz="1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92%</a:t>
                      </a:r>
                      <a:endParaRPr lang="en-US" altLang="en-US" sz="1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rowSpan="4">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24万元（普通门诊统筹、门诊慢特病及住院政策范围的医疗费用累计）</a:t>
                      </a:r>
                      <a:endParaRPr lang="zh-CN" altLang="en-US" sz="1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rowSpan="4">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40万元</a:t>
                      </a:r>
                      <a:endParaRPr lang="zh-CN" altLang="en-US" sz="1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rowSpan="4">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90%</a:t>
                      </a:r>
                      <a:endParaRPr lang="en-US" altLang="en-US" sz="1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672465">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rPr>
                        <a:t>二级</a:t>
                      </a:r>
                      <a:endParaRPr lang="zh-CN" altLang="en-US" sz="1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400</a:t>
                      </a:r>
                      <a:endParaRPr lang="en-US" altLang="en-US" sz="1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200</a:t>
                      </a:r>
                      <a:endParaRPr lang="en-US" altLang="en-US" sz="1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85%</a:t>
                      </a:r>
                      <a:endParaRPr lang="en-US" altLang="en-US" sz="1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87%</a:t>
                      </a:r>
                      <a:endParaRPr lang="en-US" altLang="en-US" sz="1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669925">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rPr>
                        <a:t>三级</a:t>
                      </a:r>
                      <a:endParaRPr lang="zh-CN" altLang="en-US" sz="1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1800" b="0" dirty="0">
                          <a:solidFill>
                            <a:srgbClr val="000000"/>
                          </a:solidFill>
                          <a:latin typeface="微软雅黑" panose="020B0503020204020204" pitchFamily="34" charset="-122"/>
                          <a:ea typeface="微软雅黑" panose="020B0503020204020204" pitchFamily="34" charset="-122"/>
                        </a:rPr>
                        <a:t>1000</a:t>
                      </a:r>
                      <a:endParaRPr lang="en-US" altLang="en-US" sz="18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1800" b="0" dirty="0">
                          <a:solidFill>
                            <a:srgbClr val="000000"/>
                          </a:solidFill>
                          <a:latin typeface="微软雅黑" panose="020B0503020204020204" pitchFamily="34" charset="-122"/>
                          <a:ea typeface="微软雅黑" panose="020B0503020204020204" pitchFamily="34" charset="-122"/>
                        </a:rPr>
                        <a:t>500</a:t>
                      </a:r>
                      <a:endParaRPr lang="en-US" altLang="en-US" sz="18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78%</a:t>
                      </a:r>
                      <a:endParaRPr lang="en-US" altLang="en-US" sz="1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80%</a:t>
                      </a:r>
                      <a:endParaRPr lang="en-US" altLang="en-US" sz="1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671830">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rPr>
                        <a:t>部属三级</a:t>
                      </a:r>
                      <a:endParaRPr lang="zh-CN" altLang="en-US" sz="1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2000</a:t>
                      </a:r>
                      <a:endParaRPr lang="en-US" altLang="en-US" sz="1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1000</a:t>
                      </a:r>
                      <a:endParaRPr lang="en-US" altLang="en-US" sz="1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65%</a:t>
                      </a:r>
                      <a:endParaRPr lang="en-US" altLang="en-US" sz="1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67%</a:t>
                      </a:r>
                      <a:endParaRPr lang="en-US" altLang="en-US" sz="1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bl>
          </a:graphicData>
        </a:graphic>
      </p:graphicFrame>
      <p:sp>
        <p:nvSpPr>
          <p:cNvPr id="4" name="文本框 3"/>
          <p:cNvSpPr txBox="1"/>
          <p:nvPr/>
        </p:nvSpPr>
        <p:spPr>
          <a:xfrm>
            <a:off x="1031875" y="5238750"/>
            <a:ext cx="10669270" cy="829945"/>
          </a:xfrm>
          <a:prstGeom prst="rect">
            <a:avLst/>
          </a:prstGeom>
          <a:solidFill>
            <a:schemeClr val="accent1">
              <a:lumMod val="20000"/>
              <a:lumOff val="80000"/>
            </a:schemeClr>
          </a:solidFill>
        </p:spPr>
        <p:txBody>
          <a:bodyPr wrap="square" rtlCol="0">
            <a:spAutoFit/>
          </a:bodyPr>
          <a:lstStyle/>
          <a:p>
            <a:pPr marL="285750" indent="-285750" fontAlgn="auto">
              <a:lnSpc>
                <a:spcPct val="150000"/>
              </a:lnSpc>
              <a:buFont typeface="Wingdings" panose="05000000000000000000" charset="0"/>
              <a:buChar char="Ø"/>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乙类项目由个人先行自付</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p>
          <a:p>
            <a:pPr marL="285750" indent="-285750" fontAlgn="auto">
              <a:lnSpc>
                <a:spcPct val="150000"/>
              </a:lnSpc>
              <a:buFont typeface="Wingdings" panose="05000000000000000000" charset="0"/>
              <a:buChar char="Ø"/>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 一次性医用材料单价</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万元以内（含）的支付</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60%</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万元</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万元（含）的支付</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50%</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万元以上的支付</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40%</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10" name="椭圆 9"/>
          <p:cNvSpPr/>
          <p:nvPr/>
        </p:nvSpPr>
        <p:spPr>
          <a:xfrm>
            <a:off x="2772395" y="3861048"/>
            <a:ext cx="439248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5"/>
          <p:cNvSpPr txBox="1"/>
          <p:nvPr/>
        </p:nvSpPr>
        <p:spPr>
          <a:xfrm>
            <a:off x="396239" y="245110"/>
            <a:ext cx="6048563" cy="521970"/>
          </a:xfrm>
          <a:prstGeom prst="rect">
            <a:avLst/>
          </a:prstGeom>
          <a:noFill/>
        </p:spPr>
        <p:txBody>
          <a:bodyPr wrap="square" rtlCol="0">
            <a:spAutoFit/>
          </a:bodyPr>
          <a:lstStyle/>
          <a:p>
            <a:r>
              <a:rPr lang="zh-CN" altLang="en-US" sz="2800" b="1" dirty="0" smtClean="0">
                <a:solidFill>
                  <a:schemeClr val="accent1">
                    <a:lumMod val="50000"/>
                  </a:schemeClr>
                </a:solidFill>
                <a:latin typeface="微软雅黑" panose="020B0503020204020204" pitchFamily="34" charset="-122"/>
                <a:ea typeface="微软雅黑" panose="020B0503020204020204" pitchFamily="34" charset="-122"/>
              </a:rPr>
              <a:t>三、</a:t>
            </a: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省直医保政策</a:t>
            </a:r>
            <a:r>
              <a:rPr lang="en-US" altLang="zh-CN" sz="2800" b="1" dirty="0">
                <a:solidFill>
                  <a:schemeClr val="accent1">
                    <a:lumMod val="50000"/>
                  </a:schemeClr>
                </a:solidFill>
                <a:latin typeface="微软雅黑" panose="020B0503020204020204" pitchFamily="34" charset="-122"/>
                <a:ea typeface="微软雅黑" panose="020B0503020204020204" pitchFamily="34" charset="-122"/>
              </a:rPr>
              <a:t>—</a:t>
            </a: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住院补充保险</a:t>
            </a:r>
          </a:p>
        </p:txBody>
      </p:sp>
      <p:grpSp>
        <p:nvGrpSpPr>
          <p:cNvPr id="29" name="组合 28"/>
          <p:cNvGrpSpPr/>
          <p:nvPr/>
        </p:nvGrpSpPr>
        <p:grpSpPr>
          <a:xfrm>
            <a:off x="504190" y="767080"/>
            <a:ext cx="12002135" cy="93980"/>
            <a:chOff x="4348525" y="620688"/>
            <a:chExt cx="8181294" cy="0"/>
          </a:xfrm>
        </p:grpSpPr>
        <p:cxnSp>
          <p:nvCxnSpPr>
            <p:cNvPr id="30" name="直接连接符 29"/>
            <p:cNvCxnSpPr/>
            <p:nvPr/>
          </p:nvCxnSpPr>
          <p:spPr>
            <a:xfrm>
              <a:off x="4348525" y="620688"/>
              <a:ext cx="2585006"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893128" y="620688"/>
              <a:ext cx="2332896"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226024" y="620688"/>
              <a:ext cx="181743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003546" y="620688"/>
              <a:ext cx="1526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7" name="表格 6"/>
          <p:cNvGraphicFramePr/>
          <p:nvPr>
            <p:custDataLst>
              <p:tags r:id="rId1"/>
            </p:custDataLst>
          </p:nvPr>
        </p:nvGraphicFramePr>
        <p:xfrm>
          <a:off x="1455420" y="1257300"/>
          <a:ext cx="9853930" cy="4426585"/>
        </p:xfrm>
        <a:graphic>
          <a:graphicData uri="http://schemas.openxmlformats.org/drawingml/2006/table">
            <a:tbl>
              <a:tblPr firstRow="1" bandRow="1">
                <a:tableStyleId>{5C22544A-7EE6-4342-B048-85BDC9FD1C3A}</a:tableStyleId>
              </a:tblPr>
              <a:tblGrid>
                <a:gridCol w="593090"/>
                <a:gridCol w="1266825"/>
                <a:gridCol w="3670300"/>
                <a:gridCol w="4323715"/>
              </a:tblGrid>
              <a:tr h="647700">
                <a:tc gridSpan="2">
                  <a:txBody>
                    <a:bodyPr/>
                    <a:lstStyle/>
                    <a:p>
                      <a:pPr indent="0" algn="ctr">
                        <a:buNone/>
                      </a:pPr>
                      <a:r>
                        <a:rPr lang="zh-CN" sz="1600" b="0">
                          <a:solidFill>
                            <a:schemeClr val="bg1"/>
                          </a:solidFill>
                          <a:latin typeface="Arial" panose="020B0604020202020204" pitchFamily="34" charset="0"/>
                          <a:ea typeface="微软雅黑" panose="020B0503020204020204" pitchFamily="34" charset="-122"/>
                        </a:rPr>
                        <a:t>保障项目</a:t>
                      </a:r>
                      <a:endParaRPr lang="zh-CN" altLang="en-US" sz="16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r>
                        <a:rPr lang="zh-CN" sz="1600" b="0">
                          <a:solidFill>
                            <a:schemeClr val="bg1"/>
                          </a:solidFill>
                          <a:latin typeface="Arial" panose="020B0604020202020204" pitchFamily="34" charset="0"/>
                          <a:ea typeface="微软雅黑" panose="020B0503020204020204" pitchFamily="34" charset="-122"/>
                        </a:rPr>
                        <a:t>肾透析、器官移植、恶性肿瘤</a:t>
                      </a:r>
                      <a:r>
                        <a:rPr lang="en-US" sz="1600" b="0">
                          <a:solidFill>
                            <a:schemeClr val="bg1"/>
                          </a:solidFill>
                          <a:latin typeface="微软雅黑" panose="020B0503020204020204" pitchFamily="34" charset="-122"/>
                        </a:rPr>
                        <a:t>              </a:t>
                      </a:r>
                      <a:r>
                        <a:rPr lang="zh-CN" sz="1600" b="0">
                          <a:solidFill>
                            <a:schemeClr val="bg1"/>
                          </a:solidFill>
                          <a:latin typeface="Arial" panose="020B0604020202020204" pitchFamily="34" charset="0"/>
                          <a:ea typeface="微软雅黑" panose="020B0503020204020204" pitchFamily="34" charset="-122"/>
                        </a:rPr>
                        <a:t>等3种疾病</a:t>
                      </a:r>
                      <a:endParaRPr lang="zh-CN" altLang="en-US" sz="16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c>
                  <a:txBody>
                    <a:bodyPr/>
                    <a:lstStyle/>
                    <a:p>
                      <a:pPr indent="0" algn="ctr">
                        <a:buNone/>
                      </a:pPr>
                      <a:r>
                        <a:rPr lang="zh-CN" sz="1600" b="0">
                          <a:solidFill>
                            <a:schemeClr val="bg1"/>
                          </a:solidFill>
                          <a:latin typeface="Arial" panose="020B0604020202020204" pitchFamily="34" charset="0"/>
                          <a:ea typeface="微软雅黑" panose="020B0503020204020204" pitchFamily="34" charset="-122"/>
                        </a:rPr>
                        <a:t>其他疾病</a:t>
                      </a:r>
                      <a:endParaRPr lang="zh-CN" altLang="en-US" sz="1600" b="0">
                        <a:solidFill>
                          <a:schemeClr val="bg1"/>
                        </a:solidFill>
                        <a:latin typeface="Arial" panose="020B0604020202020204" pitchFamily="34" charset="0"/>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C00000"/>
                    </a:solidFill>
                  </a:tcPr>
                </a:tc>
              </a:tr>
              <a:tr h="361315">
                <a:tc rowSpan="4">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个人自付部分</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起付线</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1600" b="0">
                          <a:solidFill>
                            <a:srgbClr val="000000"/>
                          </a:solidFill>
                          <a:latin typeface="微软雅黑" panose="020B0503020204020204" pitchFamily="34" charset="-122"/>
                        </a:rPr>
                        <a:t>无</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500元</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36258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可赔付费用</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个人自付费用—基本医疗保险起付线</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个人自付费用—基本医疗保险起付线—起付线</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125603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赔付比例</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0-1万元，</a:t>
                      </a:r>
                      <a:r>
                        <a:rPr lang="en-US" sz="1600" b="0">
                          <a:solidFill>
                            <a:srgbClr val="000000"/>
                          </a:solidFill>
                          <a:latin typeface="微软雅黑" panose="020B0503020204020204" pitchFamily="34" charset="-122"/>
                        </a:rPr>
                        <a:t>  80%                                   </a:t>
                      </a:r>
                      <a:r>
                        <a:rPr lang="zh-CN" sz="1600" b="0">
                          <a:solidFill>
                            <a:srgbClr val="000000"/>
                          </a:solidFill>
                          <a:latin typeface="Arial" panose="020B0604020202020204" pitchFamily="34" charset="0"/>
                          <a:ea typeface="微软雅黑" panose="020B0503020204020204" pitchFamily="34" charset="-122"/>
                        </a:rPr>
                        <a:t>1万-5万元，90%</a:t>
                      </a:r>
                      <a:r>
                        <a:rPr lang="en-US" sz="1600" b="0">
                          <a:solidFill>
                            <a:srgbClr val="000000"/>
                          </a:solidFill>
                          <a:latin typeface="微软雅黑" panose="020B0503020204020204" pitchFamily="34" charset="-122"/>
                        </a:rPr>
                        <a:t>                                  </a:t>
                      </a:r>
                      <a:r>
                        <a:rPr lang="zh-CN" sz="1600" b="0">
                          <a:solidFill>
                            <a:srgbClr val="000000"/>
                          </a:solidFill>
                          <a:latin typeface="Arial" panose="020B0604020202020204" pitchFamily="34" charset="0"/>
                          <a:ea typeface="微软雅黑" panose="020B0503020204020204" pitchFamily="34" charset="-122"/>
                        </a:rPr>
                        <a:t>5万元以上，93%</a:t>
                      </a:r>
                      <a:r>
                        <a:rPr lang="en-US" sz="1600" b="0">
                          <a:solidFill>
                            <a:srgbClr val="000000"/>
                          </a:solidFill>
                          <a:latin typeface="微软雅黑" panose="020B0503020204020204" pitchFamily="34" charset="-122"/>
                        </a:rPr>
                        <a:t>                                </a:t>
                      </a:r>
                      <a:r>
                        <a:rPr lang="zh-CN" sz="1600" b="0">
                          <a:solidFill>
                            <a:srgbClr val="000000"/>
                          </a:solidFill>
                          <a:latin typeface="Arial" panose="020B0604020202020204" pitchFamily="34" charset="0"/>
                          <a:ea typeface="微软雅黑" panose="020B0503020204020204" pitchFamily="34" charset="-122"/>
                        </a:rPr>
                        <a:t>年满70岁当年起提高2个百分点</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0-1万元，</a:t>
                      </a:r>
                      <a:r>
                        <a:rPr lang="en-US" sz="1600" b="0">
                          <a:solidFill>
                            <a:srgbClr val="000000"/>
                          </a:solidFill>
                          <a:latin typeface="微软雅黑" panose="020B0503020204020204" pitchFamily="34" charset="-122"/>
                        </a:rPr>
                        <a:t>  66%                                              </a:t>
                      </a:r>
                      <a:r>
                        <a:rPr lang="zh-CN" sz="1600" b="0">
                          <a:solidFill>
                            <a:srgbClr val="000000"/>
                          </a:solidFill>
                          <a:latin typeface="Arial" panose="020B0604020202020204" pitchFamily="34" charset="0"/>
                          <a:ea typeface="微软雅黑" panose="020B0503020204020204" pitchFamily="34" charset="-122"/>
                        </a:rPr>
                        <a:t>1万-5万元，77%</a:t>
                      </a:r>
                      <a:r>
                        <a:rPr lang="en-US" sz="1600" b="0">
                          <a:solidFill>
                            <a:srgbClr val="000000"/>
                          </a:solidFill>
                          <a:latin typeface="微软雅黑" panose="020B0503020204020204" pitchFamily="34" charset="-122"/>
                        </a:rPr>
                        <a:t>                                             </a:t>
                      </a:r>
                      <a:r>
                        <a:rPr lang="zh-CN" sz="1600" b="0">
                          <a:solidFill>
                            <a:srgbClr val="000000"/>
                          </a:solidFill>
                          <a:latin typeface="Arial" panose="020B0604020202020204" pitchFamily="34" charset="0"/>
                          <a:ea typeface="微软雅黑" panose="020B0503020204020204" pitchFamily="34" charset="-122"/>
                        </a:rPr>
                        <a:t>5万元以上，83%</a:t>
                      </a:r>
                      <a:r>
                        <a:rPr lang="en-US" sz="1600" b="0">
                          <a:solidFill>
                            <a:srgbClr val="000000"/>
                          </a:solidFill>
                          <a:latin typeface="微软雅黑" panose="020B0503020204020204" pitchFamily="34" charset="-122"/>
                        </a:rPr>
                        <a:t>                                           </a:t>
                      </a:r>
                      <a:r>
                        <a:rPr lang="zh-CN" sz="1600" b="0">
                          <a:solidFill>
                            <a:srgbClr val="000000"/>
                          </a:solidFill>
                          <a:latin typeface="Arial" panose="020B0604020202020204" pitchFamily="34" charset="0"/>
                          <a:ea typeface="微软雅黑" panose="020B0503020204020204" pitchFamily="34" charset="-122"/>
                        </a:rPr>
                        <a:t>年满70岁当年起提高2个百分点</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36258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赔付限额</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保额无上限</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保额无上限</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362585">
                <a:tc rowSpan="4">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个人自费部分</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起付线</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5000元</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1万元</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36195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可赔付费用</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个人自费费用—起付线</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个人自费费用—起付线</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36195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赔付比例</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50%赔付</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50%赔付</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34988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赔付限额</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保额无上限</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sz="1600" b="0">
                          <a:solidFill>
                            <a:srgbClr val="000000"/>
                          </a:solidFill>
                          <a:latin typeface="Arial" panose="020B0604020202020204" pitchFamily="34" charset="0"/>
                          <a:ea typeface="微软雅黑" panose="020B0503020204020204" pitchFamily="34" charset="-122"/>
                        </a:rPr>
                        <a:t>保额无上限</a:t>
                      </a:r>
                      <a:endParaRPr lang="en-US" altLang="en-US" sz="1600" b="0">
                        <a:solidFill>
                          <a:srgbClr val="000000"/>
                        </a:solidFill>
                        <a:latin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bl>
          </a:graphicData>
        </a:graphic>
      </p:graphicFrame>
      <p:sp>
        <p:nvSpPr>
          <p:cNvPr id="4" name="文本框 3"/>
          <p:cNvSpPr txBox="1"/>
          <p:nvPr/>
        </p:nvSpPr>
        <p:spPr>
          <a:xfrm>
            <a:off x="1454785" y="5732780"/>
            <a:ext cx="9839325" cy="829945"/>
          </a:xfrm>
          <a:prstGeom prst="rect">
            <a:avLst/>
          </a:prstGeom>
          <a:solidFill>
            <a:schemeClr val="accent1">
              <a:lumMod val="20000"/>
              <a:lumOff val="80000"/>
            </a:schemeClr>
          </a:solidFill>
        </p:spPr>
        <p:txBody>
          <a:bodyPr wrap="square" rtlCol="0">
            <a:spAutoFit/>
          </a:bodyPr>
          <a:lstStyle/>
          <a:p>
            <a:pPr marL="285750" indent="-285750" fontAlgn="auto">
              <a:lnSpc>
                <a:spcPct val="150000"/>
              </a:lnSpc>
              <a:buFont typeface="Wingdings" panose="05000000000000000000" charset="0"/>
              <a:buChar char="Ø"/>
            </a:pPr>
            <a:r>
              <a:rPr lang="zh-CN" sz="1600">
                <a:latin typeface="微软雅黑" panose="020B0503020204020204" pitchFamily="34" charset="-122"/>
                <a:ea typeface="微软雅黑" panose="020B0503020204020204" pitchFamily="34" charset="-122"/>
                <a:cs typeface="微软雅黑" panose="020B0503020204020204" pitchFamily="34" charset="-122"/>
              </a:rPr>
              <a:t>补充</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福利保险暂不能在医院直报，后续结算报销纳入湖北省医疗保障信息平台管理后，实施</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一站式服务、一票制结算</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5"/>
          <p:cNvSpPr txBox="1"/>
          <p:nvPr/>
        </p:nvSpPr>
        <p:spPr>
          <a:xfrm>
            <a:off x="396239" y="245110"/>
            <a:ext cx="6048563" cy="521970"/>
          </a:xfrm>
          <a:prstGeom prst="rect">
            <a:avLst/>
          </a:prstGeom>
          <a:noFill/>
        </p:spPr>
        <p:txBody>
          <a:bodyPr wrap="square" rtlCol="0">
            <a:spAutoFit/>
          </a:bodyPr>
          <a:lstStyle/>
          <a:p>
            <a:r>
              <a:rPr lang="zh-CN" altLang="en-US" sz="2800" b="1" dirty="0" smtClean="0">
                <a:solidFill>
                  <a:schemeClr val="accent1">
                    <a:lumMod val="50000"/>
                  </a:schemeClr>
                </a:solidFill>
                <a:latin typeface="微软雅黑" panose="020B0503020204020204" pitchFamily="34" charset="-122"/>
                <a:ea typeface="微软雅黑" panose="020B0503020204020204" pitchFamily="34" charset="-122"/>
              </a:rPr>
              <a:t>四、</a:t>
            </a:r>
            <a:r>
              <a:rPr lang="zh-CN" sz="2800" b="1" dirty="0">
                <a:solidFill>
                  <a:schemeClr val="accent1">
                    <a:lumMod val="50000"/>
                  </a:schemeClr>
                </a:solidFill>
                <a:latin typeface="微软雅黑" panose="020B0503020204020204" pitchFamily="34" charset="-122"/>
                <a:ea typeface="微软雅黑" panose="020B0503020204020204" pitchFamily="34" charset="-122"/>
              </a:rPr>
              <a:t>停卡及年度结算工作要求</a:t>
            </a:r>
          </a:p>
        </p:txBody>
      </p:sp>
      <p:grpSp>
        <p:nvGrpSpPr>
          <p:cNvPr id="29" name="组合 28"/>
          <p:cNvGrpSpPr/>
          <p:nvPr/>
        </p:nvGrpSpPr>
        <p:grpSpPr>
          <a:xfrm>
            <a:off x="504190" y="767080"/>
            <a:ext cx="12002135" cy="93980"/>
            <a:chOff x="4348525" y="620688"/>
            <a:chExt cx="8181294" cy="0"/>
          </a:xfrm>
        </p:grpSpPr>
        <p:cxnSp>
          <p:nvCxnSpPr>
            <p:cNvPr id="30" name="直接连接符 29"/>
            <p:cNvCxnSpPr/>
            <p:nvPr/>
          </p:nvCxnSpPr>
          <p:spPr>
            <a:xfrm>
              <a:off x="4348525" y="620688"/>
              <a:ext cx="2585006"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893128" y="620688"/>
              <a:ext cx="2332896"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226024" y="620688"/>
              <a:ext cx="181743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003546" y="620688"/>
              <a:ext cx="1526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3" cstate="print"/>
          <a:stretch>
            <a:fillRect/>
          </a:stretch>
        </p:blipFill>
        <p:spPr>
          <a:xfrm>
            <a:off x="829310" y="908685"/>
            <a:ext cx="6647180" cy="4510405"/>
          </a:xfrm>
          <a:prstGeom prst="rect">
            <a:avLst/>
          </a:prstGeom>
        </p:spPr>
      </p:pic>
      <p:pic>
        <p:nvPicPr>
          <p:cNvPr id="3" name="图片 2"/>
          <p:cNvPicPr>
            <a:picLocks noChangeAspect="1"/>
          </p:cNvPicPr>
          <p:nvPr/>
        </p:nvPicPr>
        <p:blipFill>
          <a:blip r:embed="rId4" cstate="print"/>
          <a:stretch>
            <a:fillRect/>
          </a:stretch>
        </p:blipFill>
        <p:spPr>
          <a:xfrm>
            <a:off x="828675" y="5419090"/>
            <a:ext cx="6647815" cy="1106170"/>
          </a:xfrm>
          <a:prstGeom prst="rect">
            <a:avLst/>
          </a:prstGeom>
        </p:spPr>
      </p:pic>
      <p:sp>
        <p:nvSpPr>
          <p:cNvPr id="100" name="文本框 99"/>
          <p:cNvSpPr txBox="1"/>
          <p:nvPr/>
        </p:nvSpPr>
        <p:spPr>
          <a:xfrm>
            <a:off x="7597140" y="1268730"/>
            <a:ext cx="4867910" cy="4707890"/>
          </a:xfrm>
          <a:prstGeom prst="rect">
            <a:avLst/>
          </a:prstGeom>
          <a:solidFill>
            <a:schemeClr val="accent1">
              <a:lumMod val="20000"/>
              <a:lumOff val="80000"/>
            </a:schemeClr>
          </a:solidFill>
          <a:ln w="9525">
            <a:noFill/>
          </a:ln>
        </p:spPr>
        <p:txBody>
          <a:bodyPr wrap="square">
            <a:spAutoFit/>
          </a:bodyPr>
          <a:lstStyle/>
          <a:p>
            <a:pPr marL="285750" indent="-285750" fontAlgn="auto">
              <a:lnSpc>
                <a:spcPct val="150000"/>
              </a:lnSpc>
              <a:buFont typeface="Wingdings" panose="05000000000000000000" charset="0"/>
              <a:buChar char="Ø"/>
            </a:pPr>
            <a:r>
              <a:rPr lang="zh-CN" sz="2000" b="1">
                <a:ea typeface="宋体" panose="02010600030101010101" pitchFamily="2" charset="-122"/>
              </a:rPr>
              <a:t>停卡时间</a:t>
            </a:r>
            <a:r>
              <a:rPr lang="zh-CN" sz="2000" b="0">
                <a:ea typeface="宋体" panose="02010600030101010101" pitchFamily="2" charset="-122"/>
              </a:rPr>
              <a:t>：2021年12月26日零时起停上使用东风医保卡，冻结卡内余额，2021年12月26日到2021年12月31日期间，门诊、住院就医费用不能用东风医保卡支付，需个人现金支付；特殊门诊和住院不再用东风医保卡身份认证和结算，调整为凭本人身份证办理就医结算。</a:t>
            </a:r>
          </a:p>
          <a:p>
            <a:pPr marL="285750" indent="-285750" fontAlgn="auto">
              <a:lnSpc>
                <a:spcPct val="150000"/>
              </a:lnSpc>
              <a:buFont typeface="Wingdings" panose="05000000000000000000" charset="0"/>
              <a:buChar char="Ø"/>
            </a:pPr>
            <a:r>
              <a:rPr lang="zh-CN" sz="2000" b="1">
                <a:ea typeface="宋体" panose="02010600030101010101" pitchFamily="2" charset="-122"/>
                <a:sym typeface="+mn-ea"/>
              </a:rPr>
              <a:t>启用新卡：</a:t>
            </a:r>
            <a:r>
              <a:rPr lang="zh-CN" sz="2000">
                <a:ea typeface="宋体" panose="02010600030101010101" pitchFamily="2" charset="-122"/>
                <a:sym typeface="+mn-ea"/>
              </a:rPr>
              <a:t>2022年1月1日零时起，就诊患者持本人社会保障卡或医保电子凭证就医，按照省医保政策进行就医结算。</a:t>
            </a:r>
            <a:endParaRPr lang="zh-CN" altLang="en-US" sz="200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5"/>
          <p:cNvSpPr txBox="1"/>
          <p:nvPr/>
        </p:nvSpPr>
        <p:spPr>
          <a:xfrm>
            <a:off x="396239" y="245110"/>
            <a:ext cx="6048563" cy="521970"/>
          </a:xfrm>
          <a:prstGeom prst="rect">
            <a:avLst/>
          </a:prstGeom>
          <a:noFill/>
        </p:spPr>
        <p:txBody>
          <a:bodyPr wrap="square" rtlCol="0">
            <a:spAutoFit/>
          </a:bodyPr>
          <a:lstStyle/>
          <a:p>
            <a:r>
              <a:rPr lang="zh-CN" altLang="en-US" sz="2800" b="1" dirty="0" smtClean="0">
                <a:solidFill>
                  <a:schemeClr val="accent1">
                    <a:lumMod val="50000"/>
                  </a:schemeClr>
                </a:solidFill>
                <a:latin typeface="微软雅黑" panose="020B0503020204020204" pitchFamily="34" charset="-122"/>
                <a:ea typeface="微软雅黑" panose="020B0503020204020204" pitchFamily="34" charset="-122"/>
              </a:rPr>
              <a:t>四、</a:t>
            </a:r>
            <a:r>
              <a:rPr lang="zh-CN" sz="2800" b="1" dirty="0">
                <a:solidFill>
                  <a:schemeClr val="accent1">
                    <a:lumMod val="50000"/>
                  </a:schemeClr>
                </a:solidFill>
                <a:latin typeface="微软雅黑" panose="020B0503020204020204" pitchFamily="34" charset="-122"/>
                <a:ea typeface="微软雅黑" panose="020B0503020204020204" pitchFamily="34" charset="-122"/>
              </a:rPr>
              <a:t>停卡及年度结算工作要求</a:t>
            </a:r>
          </a:p>
        </p:txBody>
      </p:sp>
      <p:grpSp>
        <p:nvGrpSpPr>
          <p:cNvPr id="29" name="组合 28"/>
          <p:cNvGrpSpPr/>
          <p:nvPr/>
        </p:nvGrpSpPr>
        <p:grpSpPr>
          <a:xfrm>
            <a:off x="504190" y="767080"/>
            <a:ext cx="12002135" cy="93980"/>
            <a:chOff x="4348525" y="620688"/>
            <a:chExt cx="8181294" cy="0"/>
          </a:xfrm>
        </p:grpSpPr>
        <p:cxnSp>
          <p:nvCxnSpPr>
            <p:cNvPr id="30" name="直接连接符 29"/>
            <p:cNvCxnSpPr/>
            <p:nvPr/>
          </p:nvCxnSpPr>
          <p:spPr>
            <a:xfrm>
              <a:off x="4348525" y="620688"/>
              <a:ext cx="2585006"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893128" y="620688"/>
              <a:ext cx="2332896"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226024" y="620688"/>
              <a:ext cx="181743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003546" y="620688"/>
              <a:ext cx="1526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0" name="文本框 99"/>
          <p:cNvSpPr txBox="1"/>
          <p:nvPr/>
        </p:nvSpPr>
        <p:spPr>
          <a:xfrm>
            <a:off x="1055370" y="1484630"/>
            <a:ext cx="10646410" cy="4707890"/>
          </a:xfrm>
          <a:prstGeom prst="rect">
            <a:avLst/>
          </a:prstGeom>
          <a:solidFill>
            <a:schemeClr val="accent1">
              <a:lumMod val="20000"/>
              <a:lumOff val="80000"/>
            </a:schemeClr>
          </a:solidFill>
          <a:ln w="9525">
            <a:noFill/>
          </a:ln>
        </p:spPr>
        <p:txBody>
          <a:bodyPr wrap="square">
            <a:spAutoFit/>
          </a:bodyPr>
          <a:lstStyle/>
          <a:p>
            <a:pPr marL="342900" indent="-342900" fontAlgn="auto">
              <a:lnSpc>
                <a:spcPct val="150000"/>
              </a:lnSpc>
              <a:buFont typeface="Wingdings" panose="05000000000000000000" charset="0"/>
              <a:buChar char="Ø"/>
            </a:pPr>
            <a:r>
              <a:rPr lang="zh-CN" sz="2000">
                <a:ea typeface="宋体" panose="02010600030101010101" pitchFamily="2" charset="-122"/>
              </a:rPr>
              <a:t>所有</a:t>
            </a:r>
            <a:r>
              <a:rPr lang="zh-CN" sz="2000">
                <a:solidFill>
                  <a:srgbClr val="C00000"/>
                </a:solidFill>
                <a:ea typeface="宋体" panose="02010600030101010101" pitchFamily="2" charset="-122"/>
              </a:rPr>
              <a:t>2021年12月31日前</a:t>
            </a:r>
            <a:r>
              <a:rPr lang="zh-CN" sz="2000">
                <a:ea typeface="宋体" panose="02010600030101010101" pitchFamily="2" charset="-122"/>
              </a:rPr>
              <a:t>已出院东风医保患者要求在</a:t>
            </a:r>
            <a:r>
              <a:rPr lang="zh-CN" sz="2000">
                <a:solidFill>
                  <a:srgbClr val="C00000"/>
                </a:solidFill>
                <a:ea typeface="宋体" panose="02010600030101010101" pitchFamily="2" charset="-122"/>
              </a:rPr>
              <a:t>12月31日18：00前办理结算</a:t>
            </a:r>
            <a:r>
              <a:rPr lang="zh-CN" sz="2000">
                <a:ea typeface="宋体" panose="02010600030101010101" pitchFamily="2" charset="-122"/>
              </a:rPr>
              <a:t>，逾期东风医保将不予报销，患者将全额自费结算。</a:t>
            </a:r>
          </a:p>
          <a:p>
            <a:pPr marL="285750" indent="-285750" fontAlgn="auto">
              <a:lnSpc>
                <a:spcPct val="150000"/>
              </a:lnSpc>
              <a:buFont typeface="Wingdings" panose="05000000000000000000" charset="0"/>
              <a:buChar char="Ø"/>
            </a:pPr>
            <a:r>
              <a:rPr lang="zh-CN" sz="2000">
                <a:ea typeface="宋体" panose="02010600030101010101" pitchFamily="2" charset="-122"/>
              </a:rPr>
              <a:t>各病区护士长在2021年12月31日下午15：00前将本病区涉及跨年度住院的东风医保患者名单（科室、姓名、住院号、就诊号、医保号、身份证号、入院诊断）发至住院结账室内网邮箱，并将名单上患者办理出院，通知患者31日18：:00前到住院结算室办理结算手续。逾期东风医保将不予报销，患者将全额自费结算。</a:t>
            </a:r>
          </a:p>
          <a:p>
            <a:pPr marL="285750" indent="-285750" fontAlgn="auto">
              <a:lnSpc>
                <a:spcPct val="150000"/>
              </a:lnSpc>
              <a:buFont typeface="Wingdings" panose="05000000000000000000" charset="0"/>
              <a:buChar char="Ø"/>
            </a:pPr>
            <a:r>
              <a:rPr lang="zh-CN" sz="2000">
                <a:ea typeface="宋体" panose="02010600030101010101" pitchFamily="2" charset="-122"/>
              </a:rPr>
              <a:t> 少数危重及特殊患者病区可在2021年12月31日23:00办理出院（请在跨年住院的东风医保患者名单中备注）。</a:t>
            </a:r>
          </a:p>
          <a:p>
            <a:pPr marL="285750" indent="-285750" fontAlgn="auto">
              <a:lnSpc>
                <a:spcPct val="150000"/>
              </a:lnSpc>
              <a:buFont typeface="Wingdings" panose="05000000000000000000" charset="0"/>
              <a:buChar char="Ø"/>
            </a:pPr>
            <a:r>
              <a:rPr lang="zh-CN" sz="2000">
                <a:ea typeface="宋体" panose="02010600030101010101" pitchFamily="2" charset="-122"/>
              </a:rPr>
              <a:t> 2022年1月1日持新社保卡或医保电子凭证在住院结算室办理医保登记，相关病区医生开具电子住院证，住院结算室2022年1月1日0：00时后办理住院手续。</a:t>
            </a:r>
          </a:p>
        </p:txBody>
      </p:sp>
      <p:sp>
        <p:nvSpPr>
          <p:cNvPr id="4" name="文本框 3"/>
          <p:cNvSpPr txBox="1"/>
          <p:nvPr/>
        </p:nvSpPr>
        <p:spPr>
          <a:xfrm>
            <a:off x="1116330" y="1024255"/>
            <a:ext cx="3917950" cy="460375"/>
          </a:xfrm>
          <a:prstGeom prst="rect">
            <a:avLst/>
          </a:prstGeom>
          <a:solidFill>
            <a:srgbClr val="C00000"/>
          </a:solidFill>
        </p:spPr>
        <p:txBody>
          <a:bodyPr wrap="square" rtlCol="0">
            <a:spAutoFit/>
          </a:bodyPr>
          <a:lstStyle/>
          <a:p>
            <a:r>
              <a:rPr lang="zh-CN" sz="2400">
                <a:solidFill>
                  <a:schemeClr val="bg1"/>
                </a:solidFill>
                <a:latin typeface="微软雅黑" panose="020B0503020204020204" pitchFamily="34" charset="-122"/>
                <a:ea typeface="微软雅黑" panose="020B0503020204020204" pitchFamily="34" charset="-122"/>
              </a:rPr>
              <a:t>东风医保年度结算工作要求</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5"/>
          <p:cNvSpPr txBox="1"/>
          <p:nvPr/>
        </p:nvSpPr>
        <p:spPr>
          <a:xfrm>
            <a:off x="396239" y="245110"/>
            <a:ext cx="6048563" cy="521970"/>
          </a:xfrm>
          <a:prstGeom prst="rect">
            <a:avLst/>
          </a:prstGeom>
          <a:noFill/>
        </p:spPr>
        <p:txBody>
          <a:bodyPr wrap="square" rtlCol="0">
            <a:spAutoFit/>
          </a:bodyPr>
          <a:lstStyle/>
          <a:p>
            <a:r>
              <a:rPr lang="zh-CN" altLang="en-US" sz="2800" b="1" dirty="0" smtClean="0">
                <a:solidFill>
                  <a:schemeClr val="accent1">
                    <a:lumMod val="50000"/>
                  </a:schemeClr>
                </a:solidFill>
                <a:latin typeface="微软雅黑" panose="020B0503020204020204" pitchFamily="34" charset="-122"/>
                <a:ea typeface="微软雅黑" panose="020B0503020204020204" pitchFamily="34" charset="-122"/>
              </a:rPr>
              <a:t>五、医院及科室如何应对</a:t>
            </a:r>
            <a:endParaRPr lang="zh-CN" sz="2800" b="1" dirty="0">
              <a:solidFill>
                <a:schemeClr val="accent1">
                  <a:lumMod val="50000"/>
                </a:schemeClr>
              </a:solidFill>
              <a:latin typeface="微软雅黑" panose="020B0503020204020204" pitchFamily="34" charset="-122"/>
              <a:ea typeface="微软雅黑" panose="020B0503020204020204" pitchFamily="34" charset="-122"/>
            </a:endParaRPr>
          </a:p>
        </p:txBody>
      </p:sp>
      <p:grpSp>
        <p:nvGrpSpPr>
          <p:cNvPr id="2" name="组合 28"/>
          <p:cNvGrpSpPr/>
          <p:nvPr/>
        </p:nvGrpSpPr>
        <p:grpSpPr>
          <a:xfrm>
            <a:off x="504190" y="767080"/>
            <a:ext cx="12002135" cy="93980"/>
            <a:chOff x="4348525" y="620688"/>
            <a:chExt cx="8181294" cy="0"/>
          </a:xfrm>
        </p:grpSpPr>
        <p:cxnSp>
          <p:nvCxnSpPr>
            <p:cNvPr id="30" name="直接连接符 29"/>
            <p:cNvCxnSpPr/>
            <p:nvPr/>
          </p:nvCxnSpPr>
          <p:spPr>
            <a:xfrm>
              <a:off x="4348525" y="620688"/>
              <a:ext cx="2585006"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893128" y="620688"/>
              <a:ext cx="2332896"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226024" y="620688"/>
              <a:ext cx="181743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003546" y="620688"/>
              <a:ext cx="1526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0" name="文本框 99"/>
          <p:cNvSpPr txBox="1"/>
          <p:nvPr/>
        </p:nvSpPr>
        <p:spPr>
          <a:xfrm>
            <a:off x="900187" y="926718"/>
            <a:ext cx="10790426" cy="4708981"/>
          </a:xfrm>
          <a:prstGeom prst="rect">
            <a:avLst/>
          </a:prstGeom>
          <a:solidFill>
            <a:schemeClr val="accent1">
              <a:lumMod val="20000"/>
              <a:lumOff val="80000"/>
            </a:schemeClr>
          </a:solidFill>
          <a:ln w="9525">
            <a:solidFill>
              <a:schemeClr val="tx1"/>
            </a:solidFill>
          </a:ln>
        </p:spPr>
        <p:txBody>
          <a:bodyPr wrap="square">
            <a:spAutoFit/>
          </a:bodyPr>
          <a:lstStyle/>
          <a:p>
            <a:pPr marL="342900" indent="-342900" fontAlgn="auto">
              <a:lnSpc>
                <a:spcPct val="150000"/>
              </a:lnSpc>
              <a:buFont typeface="Wingdings" panose="05000000000000000000" charset="0"/>
              <a:buChar char="Ø"/>
            </a:pPr>
            <a:r>
              <a:rPr lang="zh-CN" altLang="en-US" sz="2000" dirty="0" smtClean="0">
                <a:ea typeface="宋体" panose="02010600030101010101" pitchFamily="2" charset="-122"/>
              </a:rPr>
              <a:t>住院应收尽收，后面会出台及明确医保</a:t>
            </a:r>
            <a:r>
              <a:rPr lang="zh-CN" altLang="zh-CN" sz="2000" dirty="0" smtClean="0"/>
              <a:t>支付方式，暂定使用</a:t>
            </a:r>
            <a:r>
              <a:rPr lang="en-US" altLang="zh-CN" sz="2000" dirty="0" smtClean="0"/>
              <a:t>DRG</a:t>
            </a:r>
            <a:r>
              <a:rPr lang="zh-CN" altLang="zh-CN" sz="2000" dirty="0" smtClean="0"/>
              <a:t>（省卫健委</a:t>
            </a:r>
            <a:r>
              <a:rPr lang="en-US" altLang="zh-CN" sz="2000" dirty="0" smtClean="0"/>
              <a:t>CN</a:t>
            </a:r>
            <a:r>
              <a:rPr lang="zh-CN" altLang="zh-CN" sz="2000" dirty="0" smtClean="0"/>
              <a:t>、武汉市医保</a:t>
            </a:r>
            <a:r>
              <a:rPr lang="en-US" altLang="zh-CN" sz="2000" dirty="0" smtClean="0"/>
              <a:t>CHS</a:t>
            </a:r>
            <a:r>
              <a:rPr lang="zh-CN" altLang="zh-CN" sz="2000" dirty="0" smtClean="0"/>
              <a:t>） </a:t>
            </a:r>
            <a:r>
              <a:rPr lang="zh-CN" altLang="en-US" sz="2000" dirty="0" smtClean="0">
                <a:ea typeface="宋体" panose="02010600030101010101" pitchFamily="2" charset="-122"/>
              </a:rPr>
              <a:t>；</a:t>
            </a:r>
            <a:endParaRPr lang="en-US" altLang="zh-CN" sz="2000" dirty="0" smtClean="0">
              <a:ea typeface="宋体" panose="02010600030101010101" pitchFamily="2" charset="-122"/>
            </a:endParaRPr>
          </a:p>
          <a:p>
            <a:pPr marL="342900" indent="-342900" fontAlgn="auto">
              <a:lnSpc>
                <a:spcPct val="150000"/>
              </a:lnSpc>
              <a:buFont typeface="Wingdings" panose="05000000000000000000" charset="0"/>
              <a:buChar char="Ø"/>
            </a:pPr>
            <a:endParaRPr lang="en-US" altLang="zh-CN" sz="2000" dirty="0" smtClean="0">
              <a:ea typeface="宋体" panose="02010600030101010101" pitchFamily="2" charset="-122"/>
            </a:endParaRPr>
          </a:p>
          <a:p>
            <a:pPr marL="342900" indent="-342900" fontAlgn="auto">
              <a:lnSpc>
                <a:spcPct val="150000"/>
              </a:lnSpc>
              <a:buFont typeface="Wingdings" panose="05000000000000000000" charset="0"/>
              <a:buChar char="Ø"/>
            </a:pPr>
            <a:r>
              <a:rPr lang="zh-CN" altLang="en-US" sz="2000" dirty="0" smtClean="0">
                <a:ea typeface="宋体" panose="02010600030101010101" pitchFamily="2" charset="-122"/>
              </a:rPr>
              <a:t>门诊基本</a:t>
            </a:r>
            <a:r>
              <a:rPr lang="en-US" altLang="zh-CN" sz="2000" dirty="0" smtClean="0">
                <a:ea typeface="宋体" panose="02010600030101010101" pitchFamily="2" charset="-122"/>
              </a:rPr>
              <a:t>+</a:t>
            </a:r>
            <a:r>
              <a:rPr lang="zh-CN" altLang="en-US" sz="2000" dirty="0" smtClean="0">
                <a:ea typeface="宋体" panose="02010600030101010101" pitchFamily="2" charset="-122"/>
              </a:rPr>
              <a:t>补充以后综合报销政策较原来提升，科室充分发挥门诊服务能力；</a:t>
            </a:r>
            <a:endParaRPr lang="en-US" altLang="zh-CN" sz="2000" dirty="0" smtClean="0">
              <a:ea typeface="宋体" panose="02010600030101010101" pitchFamily="2" charset="-122"/>
            </a:endParaRPr>
          </a:p>
          <a:p>
            <a:pPr marL="342900" indent="-342900" fontAlgn="auto">
              <a:lnSpc>
                <a:spcPct val="150000"/>
              </a:lnSpc>
              <a:buFont typeface="Wingdings" panose="05000000000000000000" charset="0"/>
              <a:buChar char="Ø"/>
            </a:pPr>
            <a:endParaRPr lang="en-US" altLang="zh-CN" sz="2000" dirty="0" smtClean="0">
              <a:ea typeface="宋体" panose="02010600030101010101" pitchFamily="2" charset="-122"/>
            </a:endParaRPr>
          </a:p>
          <a:p>
            <a:pPr marL="342900" indent="-342900" fontAlgn="auto">
              <a:lnSpc>
                <a:spcPct val="150000"/>
              </a:lnSpc>
              <a:buFont typeface="Wingdings" panose="05000000000000000000" charset="0"/>
              <a:buChar char="Ø"/>
            </a:pPr>
            <a:r>
              <a:rPr lang="zh-CN" altLang="en-US" sz="2000" dirty="0" smtClean="0">
                <a:ea typeface="宋体" panose="02010600030101010101" pitchFamily="2" charset="-122"/>
              </a:rPr>
              <a:t>东风省直以后，定点医院会逐步扩大，如何留住患者是医院及科室面临的巨大挑战；</a:t>
            </a:r>
            <a:endParaRPr lang="en-US" altLang="zh-CN" sz="2000" dirty="0" smtClean="0">
              <a:ea typeface="宋体" panose="02010600030101010101" pitchFamily="2" charset="-122"/>
            </a:endParaRPr>
          </a:p>
          <a:p>
            <a:pPr marL="342900" indent="-342900" fontAlgn="auto">
              <a:lnSpc>
                <a:spcPct val="150000"/>
              </a:lnSpc>
              <a:buFont typeface="Wingdings" panose="05000000000000000000" charset="0"/>
              <a:buChar char="Ø"/>
            </a:pPr>
            <a:endParaRPr lang="en-US" altLang="zh-CN" sz="2000" dirty="0" smtClean="0">
              <a:ea typeface="宋体" panose="02010600030101010101" pitchFamily="2" charset="-122"/>
            </a:endParaRPr>
          </a:p>
          <a:p>
            <a:pPr marL="342900" indent="-342900" fontAlgn="auto">
              <a:lnSpc>
                <a:spcPct val="150000"/>
              </a:lnSpc>
              <a:buFont typeface="Wingdings" panose="05000000000000000000" charset="0"/>
              <a:buChar char="Ø"/>
            </a:pPr>
            <a:r>
              <a:rPr lang="zh-CN" altLang="en-US" sz="2000" dirty="0" smtClean="0">
                <a:ea typeface="宋体" panose="02010600030101010101" pitchFamily="2" charset="-122"/>
              </a:rPr>
              <a:t>争取东风补充保险在医院设</a:t>
            </a:r>
            <a:r>
              <a:rPr lang="zh-CN" altLang="en-US" sz="2000" dirty="0" smtClean="0">
                <a:ea typeface="宋体" panose="02010600030101010101" pitchFamily="2" charset="-122"/>
              </a:rPr>
              <a:t>点办公，</a:t>
            </a:r>
            <a:r>
              <a:rPr lang="zh-CN" altLang="en-US" sz="2000" dirty="0" smtClean="0">
                <a:ea typeface="宋体" panose="02010600030101010101" pitchFamily="2" charset="-122"/>
              </a:rPr>
              <a:t>方便患者即时报销；</a:t>
            </a:r>
            <a:endParaRPr lang="en-US" altLang="zh-CN" sz="2000" dirty="0" smtClean="0">
              <a:ea typeface="宋体" panose="02010600030101010101" pitchFamily="2" charset="-122"/>
            </a:endParaRPr>
          </a:p>
          <a:p>
            <a:pPr marL="342900" indent="-342900" fontAlgn="auto">
              <a:lnSpc>
                <a:spcPct val="150000"/>
              </a:lnSpc>
              <a:buFont typeface="Wingdings" panose="05000000000000000000" charset="0"/>
              <a:buChar char="Ø"/>
            </a:pPr>
            <a:endParaRPr lang="en-US" altLang="zh-CN" sz="2000" dirty="0" smtClean="0">
              <a:ea typeface="宋体" panose="02010600030101010101" pitchFamily="2" charset="-122"/>
            </a:endParaRPr>
          </a:p>
          <a:p>
            <a:pPr marL="342900" indent="-342900" fontAlgn="auto">
              <a:lnSpc>
                <a:spcPct val="150000"/>
              </a:lnSpc>
              <a:buFont typeface="Wingdings" panose="05000000000000000000" charset="0"/>
              <a:buChar char="Ø"/>
            </a:pPr>
            <a:r>
              <a:rPr lang="zh-CN" altLang="en-US" sz="2000" dirty="0" smtClean="0">
                <a:ea typeface="宋体" panose="02010600030101010101" pitchFamily="2" charset="-122"/>
              </a:rPr>
              <a:t>大病由保险公司承包，医院直接与医保局结算；</a:t>
            </a:r>
            <a:endParaRPr lang="en-US" altLang="zh-CN" sz="2000" dirty="0" smtClean="0">
              <a:ea typeface="宋体" panose="02010600030101010101" pitchFamily="2" charset="-122"/>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5"/>
          <p:cNvSpPr txBox="1"/>
          <p:nvPr/>
        </p:nvSpPr>
        <p:spPr>
          <a:xfrm>
            <a:off x="396239" y="245110"/>
            <a:ext cx="6048563" cy="521970"/>
          </a:xfrm>
          <a:prstGeom prst="rect">
            <a:avLst/>
          </a:prstGeom>
          <a:noFill/>
        </p:spPr>
        <p:txBody>
          <a:bodyPr wrap="square" rtlCol="0">
            <a:spAutoFit/>
          </a:bodyPr>
          <a:lstStyle/>
          <a:p>
            <a:r>
              <a:rPr lang="zh-CN" altLang="en-US" sz="2800" b="1" dirty="0" smtClean="0">
                <a:solidFill>
                  <a:schemeClr val="accent1">
                    <a:lumMod val="50000"/>
                  </a:schemeClr>
                </a:solidFill>
                <a:latin typeface="微软雅黑" panose="020B0503020204020204" pitchFamily="34" charset="-122"/>
                <a:ea typeface="微软雅黑" panose="020B0503020204020204" pitchFamily="34" charset="-122"/>
              </a:rPr>
              <a:t>五、医院及科室如何应对</a:t>
            </a:r>
            <a:endParaRPr lang="zh-CN" sz="2800" b="1" dirty="0">
              <a:solidFill>
                <a:schemeClr val="accent1">
                  <a:lumMod val="50000"/>
                </a:schemeClr>
              </a:solidFill>
              <a:latin typeface="微软雅黑" panose="020B0503020204020204" pitchFamily="34" charset="-122"/>
              <a:ea typeface="微软雅黑" panose="020B0503020204020204" pitchFamily="34" charset="-122"/>
            </a:endParaRPr>
          </a:p>
        </p:txBody>
      </p:sp>
      <p:grpSp>
        <p:nvGrpSpPr>
          <p:cNvPr id="2" name="组合 28"/>
          <p:cNvGrpSpPr/>
          <p:nvPr/>
        </p:nvGrpSpPr>
        <p:grpSpPr>
          <a:xfrm>
            <a:off x="504190" y="767080"/>
            <a:ext cx="12002135" cy="93980"/>
            <a:chOff x="4348525" y="620688"/>
            <a:chExt cx="8181294" cy="0"/>
          </a:xfrm>
        </p:grpSpPr>
        <p:cxnSp>
          <p:nvCxnSpPr>
            <p:cNvPr id="30" name="直接连接符 29"/>
            <p:cNvCxnSpPr/>
            <p:nvPr/>
          </p:nvCxnSpPr>
          <p:spPr>
            <a:xfrm>
              <a:off x="4348525" y="620688"/>
              <a:ext cx="2585006"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893128" y="620688"/>
              <a:ext cx="2332896"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226024" y="620688"/>
              <a:ext cx="181743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003546" y="620688"/>
              <a:ext cx="1526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0" name="文本框 99"/>
          <p:cNvSpPr txBox="1"/>
          <p:nvPr/>
        </p:nvSpPr>
        <p:spPr>
          <a:xfrm>
            <a:off x="900187" y="836712"/>
            <a:ext cx="10790426" cy="4708981"/>
          </a:xfrm>
          <a:prstGeom prst="rect">
            <a:avLst/>
          </a:prstGeom>
          <a:solidFill>
            <a:schemeClr val="accent1">
              <a:lumMod val="20000"/>
              <a:lumOff val="80000"/>
            </a:schemeClr>
          </a:solidFill>
          <a:ln w="9525">
            <a:solidFill>
              <a:schemeClr val="tx1"/>
            </a:solidFill>
          </a:ln>
        </p:spPr>
        <p:txBody>
          <a:bodyPr wrap="square">
            <a:spAutoFit/>
          </a:bodyPr>
          <a:lstStyle/>
          <a:p>
            <a:pPr marL="342900" indent="-342900" fontAlgn="auto">
              <a:lnSpc>
                <a:spcPct val="150000"/>
              </a:lnSpc>
              <a:buFont typeface="Wingdings" panose="05000000000000000000" charset="0"/>
              <a:buChar char="Ø"/>
            </a:pPr>
            <a:r>
              <a:rPr lang="zh-CN" altLang="en-US" sz="2000" dirty="0" smtClean="0">
                <a:ea typeface="宋体" panose="02010600030101010101" pitchFamily="2" charset="-122"/>
              </a:rPr>
              <a:t>门诊慢性病限额政策后续出台；</a:t>
            </a:r>
            <a:endParaRPr lang="en-US" altLang="zh-CN" sz="2000" dirty="0" smtClean="0">
              <a:ea typeface="宋体" panose="02010600030101010101" pitchFamily="2" charset="-122"/>
            </a:endParaRPr>
          </a:p>
          <a:p>
            <a:pPr marL="342900" indent="-342900" fontAlgn="auto">
              <a:lnSpc>
                <a:spcPct val="150000"/>
              </a:lnSpc>
              <a:buFont typeface="Wingdings" panose="05000000000000000000" charset="0"/>
              <a:buChar char="Ø"/>
            </a:pPr>
            <a:endParaRPr lang="en-US" altLang="zh-CN" sz="2000" dirty="0" smtClean="0">
              <a:ea typeface="宋体" panose="02010600030101010101" pitchFamily="2" charset="-122"/>
            </a:endParaRPr>
          </a:p>
          <a:p>
            <a:pPr marL="342900" lvl="0" indent="-342900">
              <a:lnSpc>
                <a:spcPct val="150000"/>
              </a:lnSpc>
              <a:buFont typeface="Wingdings" panose="05000000000000000000" charset="0"/>
              <a:buChar char="Ø"/>
            </a:pPr>
            <a:r>
              <a:rPr lang="zh-CN" altLang="en-US" sz="2000" dirty="0" smtClean="0">
                <a:ea typeface="宋体" panose="02010600030101010101" pitchFamily="2" charset="-122"/>
              </a:rPr>
              <a:t>医院层面积极对接湖北省医保局，争取</a:t>
            </a:r>
            <a:r>
              <a:rPr lang="zh-CN" altLang="zh-CN" sz="2000" dirty="0" smtClean="0"/>
              <a:t>实施细则、业务经办、信息平台、支付方式、额度分配等</a:t>
            </a:r>
            <a:r>
              <a:rPr lang="zh-CN" altLang="en-US" sz="2000" dirty="0" smtClean="0"/>
              <a:t>政策支持</a:t>
            </a:r>
            <a:r>
              <a:rPr lang="zh-CN" altLang="zh-CN" sz="2000" dirty="0" smtClean="0"/>
              <a:t>；</a:t>
            </a:r>
            <a:endParaRPr lang="en-US" altLang="zh-CN" sz="2000" dirty="0" smtClean="0"/>
          </a:p>
          <a:p>
            <a:pPr marL="342900" lvl="0" indent="-342900">
              <a:lnSpc>
                <a:spcPct val="150000"/>
              </a:lnSpc>
              <a:buFont typeface="Wingdings" panose="05000000000000000000" charset="0"/>
              <a:buChar char="Ø"/>
            </a:pPr>
            <a:endParaRPr lang="zh-CN" altLang="zh-CN" sz="2000" dirty="0" smtClean="0"/>
          </a:p>
          <a:p>
            <a:pPr marL="342900" indent="-342900" fontAlgn="auto">
              <a:lnSpc>
                <a:spcPct val="150000"/>
              </a:lnSpc>
              <a:buFont typeface="Wingdings" panose="05000000000000000000" charset="0"/>
              <a:buChar char="Ø"/>
            </a:pPr>
            <a:r>
              <a:rPr lang="zh-CN" altLang="en-US" sz="2000" dirty="0" smtClean="0">
                <a:ea typeface="宋体" panose="02010600030101010101" pitchFamily="2" charset="-122"/>
              </a:rPr>
              <a:t>医保、服务品质办等部门在门诊、住院等地协同做好患者就医解释工作：全国通用社保卡或身份证就医、辅助开卡等政策解释；</a:t>
            </a:r>
            <a:endParaRPr lang="en-US" altLang="zh-CN" sz="2000" dirty="0" smtClean="0">
              <a:ea typeface="宋体" panose="02010600030101010101" pitchFamily="2" charset="-122"/>
            </a:endParaRPr>
          </a:p>
          <a:p>
            <a:pPr marL="342900" indent="-342900" fontAlgn="auto">
              <a:lnSpc>
                <a:spcPct val="150000"/>
              </a:lnSpc>
              <a:buFont typeface="Wingdings" panose="05000000000000000000" charset="0"/>
              <a:buChar char="Ø"/>
            </a:pPr>
            <a:endParaRPr lang="en-US" altLang="zh-CN" sz="2000" dirty="0" smtClean="0">
              <a:ea typeface="宋体" panose="02010600030101010101" pitchFamily="2" charset="-122"/>
            </a:endParaRPr>
          </a:p>
          <a:p>
            <a:pPr marL="342900" indent="-342900" fontAlgn="auto">
              <a:lnSpc>
                <a:spcPct val="150000"/>
              </a:lnSpc>
              <a:buFont typeface="Wingdings" panose="05000000000000000000" charset="0"/>
              <a:buChar char="Ø"/>
            </a:pPr>
            <a:r>
              <a:rPr lang="zh-CN" altLang="en-US" sz="2000" dirty="0" smtClean="0">
                <a:ea typeface="宋体" panose="02010600030101010101" pitchFamily="2" charset="-122"/>
              </a:rPr>
              <a:t>医院内网及微信公众号进行东风省直政策连载、门诊住院显要位置张贴东风省直政策宣传栏、印发宣传单等；</a:t>
            </a:r>
            <a:endParaRPr lang="en-US" altLang="zh-CN" sz="2000" dirty="0" smtClean="0">
              <a:ea typeface="宋体" panose="02010600030101010101" pitchFamily="2" charset="-122"/>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504190" y="767080"/>
            <a:ext cx="12002135" cy="93980"/>
            <a:chOff x="4348525" y="620688"/>
            <a:chExt cx="8181294" cy="0"/>
          </a:xfrm>
        </p:grpSpPr>
        <p:cxnSp>
          <p:nvCxnSpPr>
            <p:cNvPr id="30" name="直接连接符 29"/>
            <p:cNvCxnSpPr/>
            <p:nvPr/>
          </p:nvCxnSpPr>
          <p:spPr>
            <a:xfrm>
              <a:off x="4348525" y="620688"/>
              <a:ext cx="2585006"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893128" y="620688"/>
              <a:ext cx="2332896"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226024" y="620688"/>
              <a:ext cx="181743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003546" y="620688"/>
              <a:ext cx="1526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3924523" y="2767280"/>
            <a:ext cx="5184576" cy="1323439"/>
          </a:xfrm>
          <a:prstGeom prst="rect">
            <a:avLst/>
          </a:prstGeom>
          <a:noFill/>
        </p:spPr>
        <p:txBody>
          <a:bodyPr wrap="square" lIns="91440" tIns="45720" rIns="91440" bIns="45720">
            <a:spAutoFit/>
          </a:bodyPr>
          <a:lstStyle/>
          <a:p>
            <a:pPr algn="ctr"/>
            <a:r>
              <a:rPr lang="zh-CN" altLang="en-US" sz="8000" b="1" dirty="0">
                <a:ln w="9525">
                  <a:solidFill>
                    <a:schemeClr val="bg1"/>
                  </a:solidFill>
                  <a:prstDash val="solid"/>
                </a:ln>
                <a:effectLst>
                  <a:outerShdw blurRad="12700" dist="38100" dir="2700000" algn="tl" rotWithShape="0">
                    <a:schemeClr val="bg1">
                      <a:lumMod val="50000"/>
                    </a:schemeClr>
                  </a:outerShdw>
                </a:effectLst>
              </a:rPr>
              <a:t>感</a:t>
            </a:r>
            <a:r>
              <a:rPr lang="zh-CN" altLang="en-US"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谢聆听！</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5"/>
          <p:cNvSpPr txBox="1"/>
          <p:nvPr/>
        </p:nvSpPr>
        <p:spPr>
          <a:xfrm>
            <a:off x="334010" y="241300"/>
            <a:ext cx="3190240" cy="521970"/>
          </a:xfrm>
          <a:prstGeom prst="rect">
            <a:avLst/>
          </a:prstGeom>
          <a:noFill/>
        </p:spPr>
        <p:txBody>
          <a:bodyPr wrap="square" rtlCol="0">
            <a:spAutoFit/>
          </a:bodyPr>
          <a:lstStyle/>
          <a:p>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目录</a:t>
            </a:r>
            <a:endParaRPr lang="en-US" altLang="zh-CN" sz="2800" b="1" dirty="0">
              <a:solidFill>
                <a:schemeClr val="accent1">
                  <a:lumMod val="50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flipV="1">
            <a:off x="438785" y="660400"/>
            <a:ext cx="12054840" cy="91440"/>
            <a:chOff x="4348525" y="620688"/>
            <a:chExt cx="8181294" cy="0"/>
          </a:xfrm>
        </p:grpSpPr>
        <p:cxnSp>
          <p:nvCxnSpPr>
            <p:cNvPr id="30" name="直接连接符 29"/>
            <p:cNvCxnSpPr/>
            <p:nvPr/>
          </p:nvCxnSpPr>
          <p:spPr>
            <a:xfrm>
              <a:off x="4348525" y="620688"/>
              <a:ext cx="2585006"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893128" y="620688"/>
              <a:ext cx="2332896"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226024" y="620688"/>
              <a:ext cx="181743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003546" y="620688"/>
              <a:ext cx="1526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3636491" y="857900"/>
            <a:ext cx="5832973" cy="5078313"/>
          </a:xfrm>
          <a:prstGeom prst="rect">
            <a:avLst/>
          </a:prstGeom>
          <a:noFill/>
        </p:spPr>
        <p:txBody>
          <a:bodyPr wrap="square" rtlCol="0">
            <a:spAutoFit/>
          </a:bodyPr>
          <a:lstStyle/>
          <a:p>
            <a:pPr fontAlgn="auto">
              <a:lnSpc>
                <a:spcPct val="150000"/>
              </a:lnSpc>
            </a:pPr>
            <a:r>
              <a:rPr lang="zh-CN" altLang="en-US" sz="2400" b="1" dirty="0">
                <a:latin typeface="微软雅黑" panose="020B0503020204020204" pitchFamily="34" charset="-122"/>
                <a:ea typeface="微软雅黑" panose="020B0503020204020204" pitchFamily="34" charset="-122"/>
                <a:sym typeface="+mn-ea"/>
              </a:rPr>
              <a:t>一</a:t>
            </a:r>
            <a:r>
              <a:rPr lang="zh-CN" altLang="en-US" sz="2400" b="1" dirty="0" smtClean="0">
                <a:latin typeface="微软雅黑" panose="020B0503020204020204" pitchFamily="34" charset="-122"/>
                <a:ea typeface="微软雅黑" panose="020B0503020204020204" pitchFamily="34" charset="-122"/>
                <a:sym typeface="+mn-ea"/>
              </a:rPr>
              <a:t>、东风医</a:t>
            </a:r>
            <a:r>
              <a:rPr lang="zh-CN" altLang="en-US" sz="2400" b="1" dirty="0">
                <a:latin typeface="微软雅黑" panose="020B0503020204020204" pitchFamily="34" charset="-122"/>
                <a:ea typeface="微软雅黑" panose="020B0503020204020204" pitchFamily="34" charset="-122"/>
                <a:sym typeface="+mn-ea"/>
              </a:rPr>
              <a:t>保属地化改革背景</a:t>
            </a:r>
          </a:p>
          <a:p>
            <a:pPr fontAlgn="auto">
              <a:lnSpc>
                <a:spcPct val="150000"/>
              </a:lnSpc>
            </a:pPr>
            <a:endParaRPr lang="en-US" altLang="zh-CN" sz="2400" b="1" dirty="0">
              <a:latin typeface="微软雅黑" panose="020B0503020204020204" pitchFamily="34" charset="-122"/>
              <a:ea typeface="微软雅黑" panose="020B0503020204020204" pitchFamily="34" charset="-122"/>
              <a:sym typeface="+mn-ea"/>
            </a:endParaRPr>
          </a:p>
          <a:p>
            <a:pPr fontAlgn="auto">
              <a:lnSpc>
                <a:spcPct val="150000"/>
              </a:lnSpc>
            </a:pPr>
            <a:r>
              <a:rPr lang="zh-CN" altLang="en-US" sz="2400" b="1" dirty="0">
                <a:latin typeface="微软雅黑" panose="020B0503020204020204" pitchFamily="34" charset="-122"/>
                <a:ea typeface="微软雅黑" panose="020B0503020204020204" pitchFamily="34" charset="-122"/>
                <a:sym typeface="+mn-ea"/>
              </a:rPr>
              <a:t>二、移交省直管理后待遇变化点</a:t>
            </a:r>
          </a:p>
          <a:p>
            <a:pPr fontAlgn="auto">
              <a:lnSpc>
                <a:spcPct val="150000"/>
              </a:lnSpc>
            </a:pPr>
            <a:endParaRPr lang="zh-CN" altLang="en-US" sz="2400" b="1" dirty="0">
              <a:latin typeface="微软雅黑" panose="020B0503020204020204" pitchFamily="34" charset="-122"/>
              <a:ea typeface="微软雅黑" panose="020B0503020204020204" pitchFamily="34" charset="-122"/>
              <a:sym typeface="+mn-ea"/>
            </a:endParaRPr>
          </a:p>
          <a:p>
            <a:pPr fontAlgn="auto">
              <a:lnSpc>
                <a:spcPct val="150000"/>
              </a:lnSpc>
            </a:pPr>
            <a:r>
              <a:rPr lang="zh-CN" altLang="en-US" sz="2400" b="1" dirty="0">
                <a:latin typeface="微软雅黑" panose="020B0503020204020204" pitchFamily="34" charset="-122"/>
                <a:ea typeface="微软雅黑" panose="020B0503020204020204" pitchFamily="34" charset="-122"/>
                <a:sym typeface="+mn-ea"/>
              </a:rPr>
              <a:t>三、省直医</a:t>
            </a:r>
            <a:r>
              <a:rPr lang="zh-CN" altLang="en-US" sz="2400" b="1" dirty="0" smtClean="0">
                <a:latin typeface="微软雅黑" panose="020B0503020204020204" pitchFamily="34" charset="-122"/>
                <a:ea typeface="微软雅黑" panose="020B0503020204020204" pitchFamily="34" charset="-122"/>
                <a:sym typeface="+mn-ea"/>
              </a:rPr>
              <a:t>保待</a:t>
            </a:r>
            <a:r>
              <a:rPr lang="zh-CN" altLang="en-US" sz="2400" b="1" dirty="0" smtClean="0">
                <a:latin typeface="微软雅黑" panose="020B0503020204020204" pitchFamily="34" charset="-122"/>
                <a:ea typeface="微软雅黑" panose="020B0503020204020204" pitchFamily="34" charset="-122"/>
                <a:sym typeface="+mn-ea"/>
              </a:rPr>
              <a:t>遇及相</a:t>
            </a:r>
            <a:r>
              <a:rPr lang="zh-CN" altLang="en-US" sz="2400" b="1" dirty="0">
                <a:latin typeface="微软雅黑" panose="020B0503020204020204" pitchFamily="34" charset="-122"/>
                <a:ea typeface="微软雅黑" panose="020B0503020204020204" pitchFamily="34" charset="-122"/>
                <a:sym typeface="+mn-ea"/>
              </a:rPr>
              <a:t>关政策</a:t>
            </a:r>
          </a:p>
          <a:p>
            <a:pPr>
              <a:lnSpc>
                <a:spcPct val="150000"/>
              </a:lnSpc>
            </a:pPr>
            <a:endParaRPr lang="en-US" altLang="zh-CN" sz="2400" b="1" dirty="0">
              <a:latin typeface="微软雅黑" panose="020B0503020204020204" pitchFamily="34" charset="-122"/>
              <a:ea typeface="微软雅黑" panose="020B0503020204020204" pitchFamily="34" charset="-122"/>
              <a:sym typeface="+mn-ea"/>
            </a:endParaRPr>
          </a:p>
          <a:p>
            <a:pPr>
              <a:lnSpc>
                <a:spcPct val="150000"/>
              </a:lnSpc>
            </a:pPr>
            <a:r>
              <a:rPr lang="zh-CN" altLang="en-US" sz="2400" b="1" dirty="0" smtClean="0">
                <a:latin typeface="微软雅黑" panose="020B0503020204020204" pitchFamily="34" charset="-122"/>
                <a:ea typeface="微软雅黑" panose="020B0503020204020204" pitchFamily="34" charset="-122"/>
                <a:sym typeface="+mn-ea"/>
              </a:rPr>
              <a:t>四、</a:t>
            </a:r>
            <a:r>
              <a:rPr lang="zh-CN" altLang="en-US" sz="2400" b="1" dirty="0">
                <a:latin typeface="微软雅黑" panose="020B0503020204020204" pitchFamily="34" charset="-122"/>
                <a:ea typeface="微软雅黑" panose="020B0503020204020204" pitchFamily="34" charset="-122"/>
                <a:sym typeface="+mn-ea"/>
              </a:rPr>
              <a:t>停卡及年度结算工作要</a:t>
            </a:r>
            <a:r>
              <a:rPr lang="zh-CN" altLang="en-US" sz="2400" b="1" dirty="0" smtClean="0">
                <a:latin typeface="微软雅黑" panose="020B0503020204020204" pitchFamily="34" charset="-122"/>
                <a:ea typeface="微软雅黑" panose="020B0503020204020204" pitchFamily="34" charset="-122"/>
                <a:sym typeface="+mn-ea"/>
              </a:rPr>
              <a:t>求</a:t>
            </a:r>
            <a:endParaRPr lang="en-US" altLang="zh-CN" sz="2400" b="1" dirty="0" smtClean="0">
              <a:latin typeface="微软雅黑" panose="020B0503020204020204" pitchFamily="34" charset="-122"/>
              <a:ea typeface="微软雅黑" panose="020B0503020204020204" pitchFamily="34" charset="-122"/>
              <a:sym typeface="+mn-ea"/>
            </a:endParaRPr>
          </a:p>
          <a:p>
            <a:pPr>
              <a:lnSpc>
                <a:spcPct val="150000"/>
              </a:lnSpc>
            </a:pPr>
            <a:endParaRPr lang="en-US" altLang="zh-CN" sz="2400" b="1" dirty="0" smtClean="0">
              <a:latin typeface="微软雅黑" panose="020B0503020204020204" pitchFamily="34" charset="-122"/>
              <a:ea typeface="微软雅黑" panose="020B0503020204020204" pitchFamily="34" charset="-122"/>
              <a:sym typeface="+mn-ea"/>
            </a:endParaRPr>
          </a:p>
          <a:p>
            <a:pPr>
              <a:lnSpc>
                <a:spcPct val="150000"/>
              </a:lnSpc>
            </a:pPr>
            <a:r>
              <a:rPr lang="zh-CN" altLang="en-US" sz="2400" b="1" dirty="0" smtClean="0">
                <a:latin typeface="微软雅黑" panose="020B0503020204020204" pitchFamily="34" charset="-122"/>
                <a:ea typeface="微软雅黑" panose="020B0503020204020204" pitchFamily="34" charset="-122"/>
                <a:sym typeface="+mn-ea"/>
              </a:rPr>
              <a:t>五、医院及科室如何应对</a:t>
            </a:r>
            <a:endParaRPr lang="zh-CN" altLang="en-US" sz="24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5"/>
          <p:cNvSpPr txBox="1"/>
          <p:nvPr/>
        </p:nvSpPr>
        <p:spPr>
          <a:xfrm>
            <a:off x="396240" y="245110"/>
            <a:ext cx="6887845" cy="521970"/>
          </a:xfrm>
          <a:prstGeom prst="rect">
            <a:avLst/>
          </a:prstGeom>
          <a:noFill/>
        </p:spPr>
        <p:txBody>
          <a:bodyPr wrap="square" rtlCol="0">
            <a:spAutoFit/>
          </a:bodyPr>
          <a:lstStyle/>
          <a:p>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一、医保属地化改革背景</a:t>
            </a:r>
          </a:p>
        </p:txBody>
      </p:sp>
      <p:grpSp>
        <p:nvGrpSpPr>
          <p:cNvPr id="2" name="组合 28"/>
          <p:cNvGrpSpPr/>
          <p:nvPr/>
        </p:nvGrpSpPr>
        <p:grpSpPr>
          <a:xfrm>
            <a:off x="504190" y="767080"/>
            <a:ext cx="12002135" cy="93980"/>
            <a:chOff x="4348525" y="620688"/>
            <a:chExt cx="8181294" cy="0"/>
          </a:xfrm>
        </p:grpSpPr>
        <p:cxnSp>
          <p:nvCxnSpPr>
            <p:cNvPr id="30" name="直接连接符 29"/>
            <p:cNvCxnSpPr/>
            <p:nvPr/>
          </p:nvCxnSpPr>
          <p:spPr>
            <a:xfrm>
              <a:off x="4348525" y="620688"/>
              <a:ext cx="2585006"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893128" y="620688"/>
              <a:ext cx="2332896"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226024" y="620688"/>
              <a:ext cx="181743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003546" y="620688"/>
              <a:ext cx="1526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900430" y="908720"/>
            <a:ext cx="10909935" cy="5078313"/>
          </a:xfrm>
          <a:prstGeom prst="rect">
            <a:avLst/>
          </a:prstGeom>
          <a:noFill/>
        </p:spPr>
        <p:txBody>
          <a:bodyPr wrap="square" rtlCol="0" anchor="t">
            <a:spAutoFit/>
          </a:bodyPr>
          <a:lstStyle/>
          <a:p>
            <a:pPr>
              <a:lnSpc>
                <a:spcPct val="150000"/>
              </a:lnSpc>
              <a:buFont typeface="Wingdings" pitchFamily="2" charset="2"/>
              <a:buChar char="n"/>
            </a:pP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公司医保属地化改革政策依据及基本原则？</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buFont typeface="Wingdings" pitchFamily="2" charset="2"/>
              <a:buChar char="n"/>
            </a:pPr>
            <a:endParaRPr lang="zh-CN" altLang="en-US" dirty="0" smtClean="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《人力资源社会保障部 财政部 国务院国有资产监督管理委员会关于进一步做好行业、企业社会保险纳入地方管理工作的通知》（人社部发﹝2013﹞66 号）和《省人力资源和社会保障厅 省财政厅 省国有资产监督管理委员会关于将企业社会保险纳入地方管理的通知》（鄂人社发﹝2016﹞24 号）</a:t>
            </a:r>
          </a:p>
          <a:p>
            <a:pPr fontAlgn="auto">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文件明确提出：“按照属地管理的原则，将目前仍由企业自行管理的社会保险全部纳入地方管理，执行统一的社会保险政策、统一的基金预决算合会计制度，实现社会保险业务统一经办，基金统一征收使用，并纳入社保基金财政专户，实行收支两条线管理”。</a:t>
            </a:r>
          </a:p>
          <a:p>
            <a:pPr fontAlgn="auto">
              <a:lnSpc>
                <a:spcPct val="150000"/>
              </a:lnSpc>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湖北省医疗保障局等八部门关于印发《部分在鄂中央企业和单位职工医疗保险纳入省直管理实施方案的通知》（鄂医保发﹝2020﹞93 号）文件要求：“按照</a:t>
            </a: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统一管理经办、待遇平稳衔接、基金收支平衡、方便就医结算</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的原则， 将东风公司自行管理的医疗（含生育）保险全部纳入湖北省省直管理的实施范围”。</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5"/>
          <p:cNvSpPr txBox="1"/>
          <p:nvPr/>
        </p:nvSpPr>
        <p:spPr>
          <a:xfrm>
            <a:off x="396240" y="245110"/>
            <a:ext cx="6887845" cy="521970"/>
          </a:xfrm>
          <a:prstGeom prst="rect">
            <a:avLst/>
          </a:prstGeom>
          <a:noFill/>
        </p:spPr>
        <p:txBody>
          <a:bodyPr wrap="square" rtlCol="0">
            <a:spAutoFit/>
          </a:bodyPr>
          <a:lstStyle/>
          <a:p>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一、医保属地化改革背景</a:t>
            </a:r>
          </a:p>
        </p:txBody>
      </p:sp>
      <p:grpSp>
        <p:nvGrpSpPr>
          <p:cNvPr id="29" name="组合 28"/>
          <p:cNvGrpSpPr/>
          <p:nvPr/>
        </p:nvGrpSpPr>
        <p:grpSpPr>
          <a:xfrm>
            <a:off x="504190" y="767080"/>
            <a:ext cx="12002135" cy="93980"/>
            <a:chOff x="4348525" y="620688"/>
            <a:chExt cx="8181294" cy="0"/>
          </a:xfrm>
        </p:grpSpPr>
        <p:cxnSp>
          <p:nvCxnSpPr>
            <p:cNvPr id="30" name="直接连接符 29"/>
            <p:cNvCxnSpPr/>
            <p:nvPr/>
          </p:nvCxnSpPr>
          <p:spPr>
            <a:xfrm>
              <a:off x="4348525" y="620688"/>
              <a:ext cx="2585006"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893128" y="620688"/>
              <a:ext cx="2332896"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226024" y="620688"/>
              <a:ext cx="181743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003546" y="620688"/>
              <a:ext cx="1526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900430" y="1369060"/>
            <a:ext cx="10909935" cy="1754326"/>
          </a:xfrm>
          <a:prstGeom prst="rect">
            <a:avLst/>
          </a:prstGeom>
          <a:noFill/>
        </p:spPr>
        <p:txBody>
          <a:bodyPr wrap="square" rtlCol="0" anchor="t">
            <a:spAutoFit/>
          </a:bodyPr>
          <a:lstStyle/>
          <a:p>
            <a:pPr fontAlgn="ctr">
              <a:buFont typeface="Wingdings" pitchFamily="2" charset="2"/>
              <a:buChar char="n"/>
            </a:pP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rPr>
              <a:t>哪些在鄂中央企业和单位职工医保纳入了省直管理？</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fontAlgn="ctr">
              <a:buFont typeface="Wingdings" pitchFamily="2" charset="2"/>
              <a:buChar char="n"/>
            </a:pPr>
            <a:endParaRPr lang="zh-CN"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fontAlgn="ct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rPr>
              <a:t>答：目前，纳入省直管理的单位：东风汽车集团有限公司、中国航天三江集团有限公司、国家电网公司华中分部、国家能源集团长源电力股份有限公司、华电湖北发电有限公司、中国石化集团江汉石油管理局有限公司、中国电力工程顾问集团中南电力设计院有限公司、国网湖北省电力有限公司、中国铁路武汉局集团有限公司、长江航道局及其所属在汉单位。</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5"/>
          <p:cNvSpPr txBox="1"/>
          <p:nvPr/>
        </p:nvSpPr>
        <p:spPr>
          <a:xfrm>
            <a:off x="396240" y="245110"/>
            <a:ext cx="6887845" cy="521970"/>
          </a:xfrm>
          <a:prstGeom prst="rect">
            <a:avLst/>
          </a:prstGeom>
          <a:noFill/>
        </p:spPr>
        <p:txBody>
          <a:bodyPr wrap="square" rtlCol="0">
            <a:spAutoFit/>
          </a:bodyPr>
          <a:lstStyle/>
          <a:p>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一、医保属地化改革背景</a:t>
            </a:r>
          </a:p>
        </p:txBody>
      </p:sp>
      <p:grpSp>
        <p:nvGrpSpPr>
          <p:cNvPr id="29" name="组合 28"/>
          <p:cNvGrpSpPr/>
          <p:nvPr/>
        </p:nvGrpSpPr>
        <p:grpSpPr>
          <a:xfrm>
            <a:off x="504190" y="767080"/>
            <a:ext cx="12002135" cy="93980"/>
            <a:chOff x="4348525" y="620688"/>
            <a:chExt cx="8181294" cy="0"/>
          </a:xfrm>
        </p:grpSpPr>
        <p:cxnSp>
          <p:nvCxnSpPr>
            <p:cNvPr id="30" name="直接连接符 29"/>
            <p:cNvCxnSpPr/>
            <p:nvPr/>
          </p:nvCxnSpPr>
          <p:spPr>
            <a:xfrm>
              <a:off x="4348525" y="620688"/>
              <a:ext cx="2585006"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893128" y="620688"/>
              <a:ext cx="2332896"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226024" y="620688"/>
              <a:ext cx="181743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003546" y="620688"/>
              <a:ext cx="1526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713740" y="908720"/>
            <a:ext cx="10892790" cy="1754326"/>
          </a:xfrm>
          <a:prstGeom prst="rect">
            <a:avLst/>
          </a:prstGeom>
          <a:noFill/>
        </p:spPr>
        <p:txBody>
          <a:bodyPr wrap="square" rtlCol="0" anchor="t">
            <a:spAutoFit/>
          </a:bodyPr>
          <a:lstStyle/>
          <a:p>
            <a:pPr>
              <a:lnSpc>
                <a:spcPct val="150000"/>
              </a:lnSpc>
            </a:pPr>
            <a:r>
              <a:rPr lang="en-US" altLang="zh-CN" dirty="0" err="1" smtClean="0">
                <a:latin typeface="微软雅黑" panose="020B0503020204020204" pitchFamily="34" charset="-122"/>
                <a:ea typeface="微软雅黑" panose="020B0503020204020204" pitchFamily="34" charset="-122"/>
                <a:cs typeface="微软雅黑" panose="020B0503020204020204" pitchFamily="34" charset="-122"/>
              </a:rPr>
              <a:t>什么是“医保省直管理</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dirty="0" smtClean="0">
              <a:solidFill>
                <a:schemeClr val="bg1"/>
              </a:solidFill>
              <a:latin typeface="微软雅黑" panose="020B0503020204020204" pitchFamily="34" charset="-122"/>
              <a:ea typeface="微软雅黑" panose="020B0503020204020204" pitchFamily="34" charset="-122"/>
            </a:endParaRPr>
          </a:p>
          <a:p>
            <a:pPr fontAlgn="auto">
              <a:lnSpc>
                <a:spcPct val="150000"/>
              </a:lnSpc>
            </a:pP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在</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鄂中央企业和单位职工基本医疗保险、生育保险、大额医疗保险实行统一的医疗保障政策体系和管理服务机制，简称 “医保省直管理”。</a:t>
            </a:r>
          </a:p>
        </p:txBody>
      </p:sp>
      <p:sp>
        <p:nvSpPr>
          <p:cNvPr id="5" name="文本框 4"/>
          <p:cNvSpPr txBox="1"/>
          <p:nvPr/>
        </p:nvSpPr>
        <p:spPr>
          <a:xfrm>
            <a:off x="778510" y="3140710"/>
            <a:ext cx="11064875" cy="3000821"/>
          </a:xfrm>
          <a:prstGeom prst="rect">
            <a:avLst/>
          </a:prstGeom>
          <a:noFill/>
        </p:spPr>
        <p:txBody>
          <a:bodyPr wrap="square" rtlCol="0" anchor="t">
            <a:spAutoFit/>
          </a:bodyPr>
          <a:lstStyle/>
          <a:p>
            <a:pPr fontAlgn="auto">
              <a:lnSpc>
                <a:spcPct val="150000"/>
              </a:lnSpc>
            </a:pP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公司医疗保险什么时候移交？移交范围是哪些？</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根</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据《在鄂中央企业和单位职工医疗保险实施办法（试行）》（鄂政办发〔2021〕26 号）和《在鄂中央企业和单位职工医疗保险委托经办管理协议书》以及湖北省医疗保障局的工作安排，将于 2022 年 1 月 1 日起（具体以省直医保信息平台正式上线为准），公司基本医疗保险（含生育保险）、大额医疗保险移交湖北省省直统一管理。目前参加公司基本医疗保险（含生育保险）、大额医疗保险的参保单位和个人均属于本次移交范围。</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5"/>
          <p:cNvSpPr txBox="1"/>
          <p:nvPr/>
        </p:nvSpPr>
        <p:spPr>
          <a:xfrm>
            <a:off x="396240" y="245110"/>
            <a:ext cx="6887845" cy="521970"/>
          </a:xfrm>
          <a:prstGeom prst="rect">
            <a:avLst/>
          </a:prstGeom>
          <a:noFill/>
        </p:spPr>
        <p:txBody>
          <a:bodyPr wrap="square" rtlCol="0">
            <a:spAutoFit/>
          </a:bodyPr>
          <a:lstStyle/>
          <a:p>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一、医保属地化改革背景</a:t>
            </a:r>
          </a:p>
        </p:txBody>
      </p:sp>
      <p:grpSp>
        <p:nvGrpSpPr>
          <p:cNvPr id="2" name="组合 28"/>
          <p:cNvGrpSpPr/>
          <p:nvPr/>
        </p:nvGrpSpPr>
        <p:grpSpPr>
          <a:xfrm>
            <a:off x="504190" y="767080"/>
            <a:ext cx="12002135" cy="93980"/>
            <a:chOff x="4348525" y="620688"/>
            <a:chExt cx="8181294" cy="0"/>
          </a:xfrm>
        </p:grpSpPr>
        <p:cxnSp>
          <p:nvCxnSpPr>
            <p:cNvPr id="30" name="直接连接符 29"/>
            <p:cNvCxnSpPr/>
            <p:nvPr/>
          </p:nvCxnSpPr>
          <p:spPr>
            <a:xfrm>
              <a:off x="4348525" y="620688"/>
              <a:ext cx="2585006"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893128" y="620688"/>
              <a:ext cx="2332896"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226024" y="620688"/>
              <a:ext cx="181743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003546" y="620688"/>
              <a:ext cx="1526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852536" y="1052736"/>
            <a:ext cx="11064875" cy="2031325"/>
          </a:xfrm>
          <a:prstGeom prst="rect">
            <a:avLst/>
          </a:prstGeom>
          <a:noFill/>
        </p:spPr>
        <p:txBody>
          <a:bodyPr wrap="square" rtlCol="0" anchor="t">
            <a:spAutoFit/>
          </a:bodyPr>
          <a:lstStyle/>
          <a:p>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rPr>
              <a:t>目前，在鄂中央企业和单位职工医保定点医药机构有多少家？</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rPr>
              <a:t>答：（</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1</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rPr>
              <a:t>）武汉地区：第一批主要为企业原确定的在汉定点医药机构，共</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256</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rPr>
              <a:t>家，其中华中科技大学同济医学院附属同济医院等定点医疗机构</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61</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rPr>
              <a:t>家，定点零售药店</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195</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rPr>
              <a:t>家，今后将逐步扩大范围。</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fontAlgn="ct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2</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rPr>
              <a:t>）武汉市外：湖北省内的异地就医定点医药机构，以及全国各省市的跨省异地就医定点医药机构，在参保人员按规定申请办理异地就医备案后，可在备案地区享受医保待遇直接结算。</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5"/>
          <p:cNvSpPr txBox="1"/>
          <p:nvPr/>
        </p:nvSpPr>
        <p:spPr>
          <a:xfrm>
            <a:off x="396239" y="245110"/>
            <a:ext cx="6048563" cy="521970"/>
          </a:xfrm>
          <a:prstGeom prst="rect">
            <a:avLst/>
          </a:prstGeom>
          <a:noFill/>
        </p:spPr>
        <p:txBody>
          <a:bodyPr wrap="square" rtlCol="0">
            <a:spAutoFit/>
          </a:bodyPr>
          <a:lstStyle/>
          <a:p>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二、移交省直管理后待遇变化点</a:t>
            </a:r>
          </a:p>
        </p:txBody>
      </p:sp>
      <p:grpSp>
        <p:nvGrpSpPr>
          <p:cNvPr id="29" name="组合 28"/>
          <p:cNvGrpSpPr/>
          <p:nvPr/>
        </p:nvGrpSpPr>
        <p:grpSpPr>
          <a:xfrm>
            <a:off x="504190" y="767080"/>
            <a:ext cx="12002135" cy="93980"/>
            <a:chOff x="4348525" y="620688"/>
            <a:chExt cx="8181294" cy="0"/>
          </a:xfrm>
        </p:grpSpPr>
        <p:cxnSp>
          <p:nvCxnSpPr>
            <p:cNvPr id="30" name="直接连接符 29"/>
            <p:cNvCxnSpPr/>
            <p:nvPr/>
          </p:nvCxnSpPr>
          <p:spPr>
            <a:xfrm>
              <a:off x="4348525" y="620688"/>
              <a:ext cx="2585006"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893128" y="620688"/>
              <a:ext cx="2332896"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226024" y="620688"/>
              <a:ext cx="181743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003546" y="620688"/>
              <a:ext cx="1526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3" cstate="print"/>
          <a:stretch>
            <a:fillRect/>
          </a:stretch>
        </p:blipFill>
        <p:spPr>
          <a:xfrm>
            <a:off x="50165" y="836930"/>
            <a:ext cx="12511405" cy="5904438"/>
          </a:xfrm>
          <a:prstGeom prst="rect">
            <a:avLst/>
          </a:prstGeom>
          <a:ln>
            <a:solidFill>
              <a:schemeClr val="tx1"/>
            </a:solidFill>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5"/>
          <p:cNvSpPr txBox="1"/>
          <p:nvPr/>
        </p:nvSpPr>
        <p:spPr>
          <a:xfrm>
            <a:off x="396240" y="245110"/>
            <a:ext cx="6887845" cy="521970"/>
          </a:xfrm>
          <a:prstGeom prst="rect">
            <a:avLst/>
          </a:prstGeom>
          <a:noFill/>
        </p:spPr>
        <p:txBody>
          <a:bodyPr wrap="square" rtlCol="0">
            <a:spAutoFit/>
          </a:bodyPr>
          <a:lstStyle/>
          <a:p>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三、省直</a:t>
            </a:r>
            <a:r>
              <a:rPr lang="zh-CN" altLang="en-US" sz="2800" b="1">
                <a:solidFill>
                  <a:schemeClr val="accent1">
                    <a:lumMod val="50000"/>
                  </a:schemeClr>
                </a:solidFill>
                <a:latin typeface="微软雅黑" panose="020B0503020204020204" pitchFamily="34" charset="-122"/>
                <a:ea typeface="微软雅黑" panose="020B0503020204020204" pitchFamily="34" charset="-122"/>
              </a:rPr>
              <a:t>医</a:t>
            </a:r>
            <a:r>
              <a:rPr lang="zh-CN" altLang="en-US" sz="2800" b="1" smtClean="0">
                <a:solidFill>
                  <a:schemeClr val="accent1">
                    <a:lumMod val="50000"/>
                  </a:schemeClr>
                </a:solidFill>
                <a:latin typeface="微软雅黑" panose="020B0503020204020204" pitchFamily="34" charset="-122"/>
                <a:ea typeface="微软雅黑" panose="020B0503020204020204" pitchFamily="34" charset="-122"/>
              </a:rPr>
              <a:t>保的待</a:t>
            </a:r>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遇</a:t>
            </a:r>
          </a:p>
        </p:txBody>
      </p:sp>
      <p:grpSp>
        <p:nvGrpSpPr>
          <p:cNvPr id="29" name="组合 28"/>
          <p:cNvGrpSpPr/>
          <p:nvPr/>
        </p:nvGrpSpPr>
        <p:grpSpPr>
          <a:xfrm>
            <a:off x="504190" y="767080"/>
            <a:ext cx="12002135" cy="93980"/>
            <a:chOff x="4348525" y="620688"/>
            <a:chExt cx="8181294" cy="0"/>
          </a:xfrm>
        </p:grpSpPr>
        <p:cxnSp>
          <p:nvCxnSpPr>
            <p:cNvPr id="30" name="直接连接符 29"/>
            <p:cNvCxnSpPr/>
            <p:nvPr/>
          </p:nvCxnSpPr>
          <p:spPr>
            <a:xfrm>
              <a:off x="4348525" y="620688"/>
              <a:ext cx="2585006"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893128" y="620688"/>
              <a:ext cx="2332896"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226024" y="620688"/>
              <a:ext cx="181743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003546" y="620688"/>
              <a:ext cx="1526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713740" y="1369060"/>
            <a:ext cx="10892790" cy="1337945"/>
          </a:xfrm>
          <a:prstGeom prst="rect">
            <a:avLst/>
          </a:prstGeom>
          <a:noFill/>
        </p:spPr>
        <p:txBody>
          <a:bodyPr wrap="square" rtlCol="0" anchor="t">
            <a:spAutoFit/>
          </a:bodyPr>
          <a:lstStyle/>
          <a:p>
            <a:pPr fontAlgn="auto">
              <a:lnSpc>
                <a:spcPct val="150000"/>
              </a:lnSpc>
            </a:pPr>
            <a:r>
              <a:rPr lang="en-US" altLang="zh-CN">
                <a:latin typeface="微软雅黑" panose="020B0503020204020204" pitchFamily="34" charset="-122"/>
                <a:ea typeface="微软雅黑" panose="020B0503020204020204" pitchFamily="34" charset="-122"/>
                <a:cs typeface="微软雅黑" panose="020B0503020204020204" pitchFamily="34" charset="-122"/>
              </a:rPr>
              <a:t>       </a:t>
            </a:r>
            <a:r>
              <a:rPr lang="zh-CN" altLang="en-US">
                <a:latin typeface="微软雅黑" panose="020B0503020204020204" pitchFamily="34" charset="-122"/>
                <a:ea typeface="微软雅黑" panose="020B0503020204020204" pitchFamily="34" charset="-122"/>
                <a:cs typeface="微软雅黑" panose="020B0503020204020204" pitchFamily="34" charset="-122"/>
              </a:rPr>
              <a:t>包括职工基本医疗保险、生育保险、大额医疗保险。其中：基本医疗保险待遇包括个人账户待遇、普通门诊统筹、门诊慢特病待遇，以及住院待遇。生育保险待遇包括生育医疗费用和生育津贴。大额医疗保险用于超过基本医疗保险统筹基金最高支付限额后的医疗费用支出。</a:t>
            </a:r>
          </a:p>
        </p:txBody>
      </p:sp>
      <p:sp>
        <p:nvSpPr>
          <p:cNvPr id="4" name="文本框 3"/>
          <p:cNvSpPr txBox="1"/>
          <p:nvPr/>
        </p:nvSpPr>
        <p:spPr>
          <a:xfrm>
            <a:off x="756285" y="908685"/>
            <a:ext cx="4644390" cy="460375"/>
          </a:xfrm>
          <a:prstGeom prst="rect">
            <a:avLst/>
          </a:prstGeom>
          <a:solidFill>
            <a:srgbClr val="C00000"/>
          </a:solidFill>
        </p:spPr>
        <p:txBody>
          <a:bodyPr wrap="square" rtlCol="0">
            <a:spAutoFit/>
          </a:bodyPr>
          <a:lstStyle/>
          <a:p>
            <a:r>
              <a:rPr lang="en-US" altLang="zh-CN" sz="2400">
                <a:solidFill>
                  <a:schemeClr val="bg1"/>
                </a:solidFill>
                <a:latin typeface="微软雅黑" panose="020B0503020204020204" pitchFamily="34" charset="-122"/>
                <a:ea typeface="微软雅黑" panose="020B0503020204020204" pitchFamily="34" charset="-122"/>
              </a:rPr>
              <a:t>1</a:t>
            </a:r>
            <a:r>
              <a:rPr lang="zh-CN" altLang="en-US" sz="2400">
                <a:solidFill>
                  <a:schemeClr val="bg1"/>
                </a:solidFill>
                <a:latin typeface="微软雅黑" panose="020B0503020204020204" pitchFamily="34" charset="-122"/>
                <a:ea typeface="微软雅黑" panose="020B0503020204020204" pitchFamily="34" charset="-122"/>
              </a:rPr>
              <a:t>、</a:t>
            </a:r>
            <a:r>
              <a:rPr sz="2400">
                <a:solidFill>
                  <a:schemeClr val="bg1"/>
                </a:solidFill>
                <a:latin typeface="微软雅黑" panose="020B0503020204020204" pitchFamily="34" charset="-122"/>
                <a:ea typeface="微软雅黑" panose="020B0503020204020204" pitchFamily="34" charset="-122"/>
              </a:rPr>
              <a:t>省直医疗保险包括哪些待遇？</a:t>
            </a:r>
          </a:p>
        </p:txBody>
      </p:sp>
      <p:sp>
        <p:nvSpPr>
          <p:cNvPr id="6" name="文本框 5"/>
          <p:cNvSpPr txBox="1"/>
          <p:nvPr/>
        </p:nvSpPr>
        <p:spPr>
          <a:xfrm>
            <a:off x="756285" y="2853055"/>
            <a:ext cx="5098415" cy="460375"/>
          </a:xfrm>
          <a:prstGeom prst="rect">
            <a:avLst/>
          </a:prstGeom>
          <a:solidFill>
            <a:srgbClr val="C00000"/>
          </a:solidFill>
        </p:spPr>
        <p:txBody>
          <a:bodyPr wrap="square" rtlCol="0">
            <a:spAutoFit/>
          </a:bodyPr>
          <a:lstStyle/>
          <a:p>
            <a:r>
              <a:rPr lang="en-US" altLang="zh-CN" sz="2400">
                <a:solidFill>
                  <a:schemeClr val="bg1"/>
                </a:solidFill>
                <a:latin typeface="微软雅黑" panose="020B0503020204020204" pitchFamily="34" charset="-122"/>
                <a:ea typeface="微软雅黑" panose="020B0503020204020204" pitchFamily="34" charset="-122"/>
              </a:rPr>
              <a:t>2</a:t>
            </a:r>
            <a:r>
              <a:rPr lang="zh-CN" altLang="en-US" sz="2400">
                <a:solidFill>
                  <a:schemeClr val="bg1"/>
                </a:solidFill>
                <a:latin typeface="微软雅黑" panose="020B0503020204020204" pitchFamily="34" charset="-122"/>
                <a:ea typeface="微软雅黑" panose="020B0503020204020204" pitchFamily="34" charset="-122"/>
              </a:rPr>
              <a:t>、</a:t>
            </a:r>
            <a:r>
              <a:rPr sz="2400">
                <a:solidFill>
                  <a:schemeClr val="bg1"/>
                </a:solidFill>
                <a:latin typeface="微软雅黑" panose="020B0503020204020204" pitchFamily="34" charset="-122"/>
                <a:ea typeface="微软雅黑" panose="020B0503020204020204" pitchFamily="34" charset="-122"/>
              </a:rPr>
              <a:t>公司补充医疗保险包括哪些待遇？</a:t>
            </a:r>
          </a:p>
        </p:txBody>
      </p:sp>
      <p:sp>
        <p:nvSpPr>
          <p:cNvPr id="7" name="文本框 6"/>
          <p:cNvSpPr txBox="1"/>
          <p:nvPr/>
        </p:nvSpPr>
        <p:spPr>
          <a:xfrm>
            <a:off x="756285" y="3357245"/>
            <a:ext cx="10892790" cy="922020"/>
          </a:xfrm>
          <a:prstGeom prst="rect">
            <a:avLst/>
          </a:prstGeom>
          <a:noFill/>
        </p:spPr>
        <p:txBody>
          <a:bodyPr wrap="square" rtlCol="0" anchor="t">
            <a:spAutoFit/>
          </a:bodyPr>
          <a:lstStyle/>
          <a:p>
            <a:pPr fontAlgn="auto">
              <a:lnSpc>
                <a:spcPct val="150000"/>
              </a:lnSpc>
            </a:pPr>
            <a:r>
              <a:rPr lang="en-US" altLang="zh-CN">
                <a:latin typeface="微软雅黑" panose="020B0503020204020204" pitchFamily="34" charset="-122"/>
                <a:ea typeface="微软雅黑" panose="020B0503020204020204" pitchFamily="34" charset="-122"/>
                <a:cs typeface="微软雅黑" panose="020B0503020204020204" pitchFamily="34" charset="-122"/>
              </a:rPr>
              <a:t>       </a:t>
            </a:r>
            <a:r>
              <a:rPr lang="zh-CN" altLang="en-US">
                <a:latin typeface="微软雅黑" panose="020B0503020204020204" pitchFamily="34" charset="-122"/>
                <a:ea typeface="微软雅黑" panose="020B0503020204020204" pitchFamily="34" charset="-122"/>
                <a:cs typeface="微软雅黑" panose="020B0503020204020204" pitchFamily="34" charset="-122"/>
              </a:rPr>
              <a:t>包括门诊补充待遇、住院补充待遇及健康管理等项目。主要对经基本、大额医疗保险报销后职工个人负担的医疗费用进行适当补助，旨在减轻参保职工的经济负担。</a:t>
            </a:r>
          </a:p>
        </p:txBody>
      </p:sp>
      <p:sp>
        <p:nvSpPr>
          <p:cNvPr id="8" name="文本框 7"/>
          <p:cNvSpPr txBox="1"/>
          <p:nvPr/>
        </p:nvSpPr>
        <p:spPr>
          <a:xfrm>
            <a:off x="828040" y="4437380"/>
            <a:ext cx="5572760" cy="460375"/>
          </a:xfrm>
          <a:prstGeom prst="rect">
            <a:avLst/>
          </a:prstGeom>
          <a:solidFill>
            <a:srgbClr val="C00000"/>
          </a:solidFill>
        </p:spPr>
        <p:txBody>
          <a:bodyPr wrap="square" rtlCol="0">
            <a:spAutoFit/>
          </a:bodyPr>
          <a:lstStyle/>
          <a:p>
            <a:r>
              <a:rPr lang="en-US" altLang="zh-CN" sz="2400">
                <a:solidFill>
                  <a:schemeClr val="bg1"/>
                </a:solidFill>
                <a:latin typeface="微软雅黑" panose="020B0503020204020204" pitchFamily="34" charset="-122"/>
                <a:ea typeface="微软雅黑" panose="020B0503020204020204" pitchFamily="34" charset="-122"/>
              </a:rPr>
              <a:t>3</a:t>
            </a:r>
            <a:r>
              <a:rPr lang="zh-CN" altLang="en-US" sz="2400">
                <a:solidFill>
                  <a:schemeClr val="bg1"/>
                </a:solidFill>
                <a:latin typeface="微软雅黑" panose="020B0503020204020204" pitchFamily="34" charset="-122"/>
                <a:ea typeface="微软雅黑" panose="020B0503020204020204" pitchFamily="34" charset="-122"/>
              </a:rPr>
              <a:t>、</a:t>
            </a:r>
            <a:r>
              <a:rPr sz="2400">
                <a:solidFill>
                  <a:schemeClr val="bg1"/>
                </a:solidFill>
                <a:latin typeface="微软雅黑" panose="020B0503020204020204" pitchFamily="34" charset="-122"/>
                <a:ea typeface="微软雅黑" panose="020B0503020204020204" pitchFamily="34" charset="-122"/>
              </a:rPr>
              <a:t>哪些医疗费用属于职工医保报销范围？</a:t>
            </a:r>
          </a:p>
        </p:txBody>
      </p:sp>
      <p:sp>
        <p:nvSpPr>
          <p:cNvPr id="9" name="文本框 8"/>
          <p:cNvSpPr txBox="1"/>
          <p:nvPr/>
        </p:nvSpPr>
        <p:spPr>
          <a:xfrm>
            <a:off x="756285" y="5055870"/>
            <a:ext cx="10892790" cy="922020"/>
          </a:xfrm>
          <a:prstGeom prst="rect">
            <a:avLst/>
          </a:prstGeom>
          <a:noFill/>
        </p:spPr>
        <p:txBody>
          <a:bodyPr wrap="square" rtlCol="0" anchor="t">
            <a:spAutoFit/>
          </a:bodyPr>
          <a:lstStyle/>
          <a:p>
            <a:pPr fontAlgn="auto">
              <a:lnSpc>
                <a:spcPct val="150000"/>
              </a:lnSpc>
            </a:pPr>
            <a:r>
              <a:rPr lang="en-US" altLang="zh-CN">
                <a:latin typeface="微软雅黑" panose="020B0503020204020204" pitchFamily="34" charset="-122"/>
                <a:ea typeface="微软雅黑" panose="020B0503020204020204" pitchFamily="34" charset="-122"/>
                <a:cs typeface="微软雅黑" panose="020B0503020204020204" pitchFamily="34" charset="-122"/>
              </a:rPr>
              <a:t>       </a:t>
            </a:r>
            <a:r>
              <a:rPr lang="zh-CN" altLang="en-US">
                <a:latin typeface="微软雅黑" panose="020B0503020204020204" pitchFamily="34" charset="-122"/>
                <a:ea typeface="微软雅黑" panose="020B0503020204020204" pitchFamily="34" charset="-122"/>
                <a:cs typeface="微软雅黑" panose="020B0503020204020204" pitchFamily="34" charset="-122"/>
              </a:rPr>
              <a:t>符合国家和湖北省基本医疗保险、工伤保险、生育保险药品目录，湖北省基本医疗保险诊疗项目、医疗服务设施范围和支付标准目录等规定的政策范围内医药费用。</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5"/>
          <p:cNvSpPr txBox="1"/>
          <p:nvPr/>
        </p:nvSpPr>
        <p:spPr>
          <a:xfrm>
            <a:off x="396240" y="245110"/>
            <a:ext cx="6887845" cy="521970"/>
          </a:xfrm>
          <a:prstGeom prst="rect">
            <a:avLst/>
          </a:prstGeom>
          <a:noFill/>
        </p:spPr>
        <p:txBody>
          <a:bodyPr wrap="square" rtlCol="0">
            <a:spAutoFit/>
          </a:bodyPr>
          <a:lstStyle/>
          <a:p>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三、省直医保的待遇</a:t>
            </a:r>
          </a:p>
        </p:txBody>
      </p:sp>
      <p:grpSp>
        <p:nvGrpSpPr>
          <p:cNvPr id="29" name="组合 28"/>
          <p:cNvGrpSpPr/>
          <p:nvPr/>
        </p:nvGrpSpPr>
        <p:grpSpPr>
          <a:xfrm>
            <a:off x="504190" y="767080"/>
            <a:ext cx="12002135" cy="93980"/>
            <a:chOff x="4348525" y="620688"/>
            <a:chExt cx="8181294" cy="0"/>
          </a:xfrm>
        </p:grpSpPr>
        <p:cxnSp>
          <p:nvCxnSpPr>
            <p:cNvPr id="30" name="直接连接符 29"/>
            <p:cNvCxnSpPr/>
            <p:nvPr/>
          </p:nvCxnSpPr>
          <p:spPr>
            <a:xfrm>
              <a:off x="4348525" y="620688"/>
              <a:ext cx="2585006"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893128" y="620688"/>
              <a:ext cx="2332896"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226024" y="620688"/>
              <a:ext cx="181743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003546" y="620688"/>
              <a:ext cx="1526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713740" y="1369060"/>
            <a:ext cx="10892790" cy="1337945"/>
          </a:xfrm>
          <a:prstGeom prst="rect">
            <a:avLst/>
          </a:prstGeom>
          <a:noFill/>
        </p:spPr>
        <p:txBody>
          <a:bodyPr wrap="square" rtlCol="0" anchor="t">
            <a:spAutoFit/>
          </a:bodyPr>
          <a:lstStyle/>
          <a:p>
            <a:pPr fontAlgn="auto">
              <a:lnSpc>
                <a:spcPct val="150000"/>
              </a:lnSpc>
            </a:pPr>
            <a:r>
              <a:rPr lang="en-US" altLang="zh-CN">
                <a:latin typeface="微软雅黑" panose="020B0503020204020204" pitchFamily="34" charset="-122"/>
                <a:ea typeface="微软雅黑" panose="020B0503020204020204" pitchFamily="34" charset="-122"/>
                <a:cs typeface="微软雅黑" panose="020B0503020204020204" pitchFamily="34" charset="-122"/>
              </a:rPr>
              <a:t>       </a:t>
            </a:r>
            <a:r>
              <a:rPr lang="zh-CN" altLang="en-US">
                <a:latin typeface="微软雅黑" panose="020B0503020204020204" pitchFamily="34" charset="-122"/>
                <a:ea typeface="微软雅黑" panose="020B0503020204020204" pitchFamily="34" charset="-122"/>
                <a:cs typeface="微软雅黑" panose="020B0503020204020204" pitchFamily="34" charset="-122"/>
              </a:rPr>
              <a:t>应当从工伤保险基金中支付的；应当由第三人负担的；应当由公共卫生负担的；在境外就医的；体育健身、养生保健消费、健康体检；国家规定的不予支付的其他费用。遇对经济社会发展有重大影响的，经法定程序，可做临时调整。</a:t>
            </a:r>
          </a:p>
        </p:txBody>
      </p:sp>
      <p:sp>
        <p:nvSpPr>
          <p:cNvPr id="4" name="文本框 3"/>
          <p:cNvSpPr txBox="1"/>
          <p:nvPr/>
        </p:nvSpPr>
        <p:spPr>
          <a:xfrm>
            <a:off x="756285" y="908685"/>
            <a:ext cx="6042025" cy="460375"/>
          </a:xfrm>
          <a:prstGeom prst="rect">
            <a:avLst/>
          </a:prstGeom>
          <a:solidFill>
            <a:srgbClr val="C00000"/>
          </a:solidFill>
        </p:spPr>
        <p:txBody>
          <a:bodyPr wrap="square" rtlCol="0">
            <a:spAutoFit/>
          </a:bodyPr>
          <a:lstStyle/>
          <a:p>
            <a:r>
              <a:rPr lang="en-US" altLang="zh-CN" sz="2400">
                <a:solidFill>
                  <a:schemeClr val="bg1"/>
                </a:solidFill>
                <a:latin typeface="微软雅黑" panose="020B0503020204020204" pitchFamily="34" charset="-122"/>
                <a:ea typeface="微软雅黑" panose="020B0503020204020204" pitchFamily="34" charset="-122"/>
              </a:rPr>
              <a:t>4</a:t>
            </a:r>
            <a:r>
              <a:rPr lang="zh-CN" altLang="en-US" sz="2400">
                <a:solidFill>
                  <a:schemeClr val="bg1"/>
                </a:solidFill>
                <a:latin typeface="微软雅黑" panose="020B0503020204020204" pitchFamily="34" charset="-122"/>
                <a:ea typeface="微软雅黑" panose="020B0503020204020204" pitchFamily="34" charset="-122"/>
              </a:rPr>
              <a:t>、</a:t>
            </a:r>
            <a:r>
              <a:rPr sz="2400">
                <a:solidFill>
                  <a:schemeClr val="bg1"/>
                </a:solidFill>
                <a:latin typeface="微软雅黑" panose="020B0503020204020204" pitchFamily="34" charset="-122"/>
                <a:ea typeface="微软雅黑" panose="020B0503020204020204" pitchFamily="34" charset="-122"/>
              </a:rPr>
              <a:t>哪些医药费用不纳入职工医保支付范围？</a:t>
            </a:r>
          </a:p>
        </p:txBody>
      </p:sp>
      <p:sp>
        <p:nvSpPr>
          <p:cNvPr id="6" name="文本框 5"/>
          <p:cNvSpPr txBox="1"/>
          <p:nvPr/>
        </p:nvSpPr>
        <p:spPr>
          <a:xfrm>
            <a:off x="756285" y="2853055"/>
            <a:ext cx="8310880" cy="460375"/>
          </a:xfrm>
          <a:prstGeom prst="rect">
            <a:avLst/>
          </a:prstGeom>
          <a:solidFill>
            <a:srgbClr val="C00000"/>
          </a:solidFill>
        </p:spPr>
        <p:txBody>
          <a:bodyPr wrap="square" rtlCol="0">
            <a:spAutoFit/>
          </a:bodyPr>
          <a:lstStyle/>
          <a:p>
            <a:r>
              <a:rPr lang="en-US" altLang="zh-CN" sz="2400">
                <a:solidFill>
                  <a:schemeClr val="bg1"/>
                </a:solidFill>
                <a:latin typeface="微软雅黑" panose="020B0503020204020204" pitchFamily="34" charset="-122"/>
                <a:ea typeface="微软雅黑" panose="020B0503020204020204" pitchFamily="34" charset="-122"/>
              </a:rPr>
              <a:t>5</a:t>
            </a:r>
            <a:r>
              <a:rPr lang="zh-CN" altLang="en-US" sz="2400">
                <a:solidFill>
                  <a:schemeClr val="bg1"/>
                </a:solidFill>
                <a:latin typeface="微软雅黑" panose="020B0503020204020204" pitchFamily="34" charset="-122"/>
                <a:ea typeface="微软雅黑" panose="020B0503020204020204" pitchFamily="34" charset="-122"/>
              </a:rPr>
              <a:t>、</a:t>
            </a:r>
            <a:r>
              <a:rPr sz="2400">
                <a:solidFill>
                  <a:schemeClr val="bg1"/>
                </a:solidFill>
                <a:latin typeface="微软雅黑" panose="020B0503020204020204" pitchFamily="34" charset="-122"/>
                <a:ea typeface="微软雅黑" panose="020B0503020204020204" pitchFamily="34" charset="-122"/>
              </a:rPr>
              <a:t>在职人员和退休人员个人账户划入的比例或额度是多少？</a:t>
            </a:r>
          </a:p>
        </p:txBody>
      </p:sp>
      <p:sp>
        <p:nvSpPr>
          <p:cNvPr id="7" name="文本框 6"/>
          <p:cNvSpPr txBox="1"/>
          <p:nvPr/>
        </p:nvSpPr>
        <p:spPr>
          <a:xfrm>
            <a:off x="756285" y="3357245"/>
            <a:ext cx="10892790" cy="922020"/>
          </a:xfrm>
          <a:prstGeom prst="rect">
            <a:avLst/>
          </a:prstGeom>
          <a:noFill/>
        </p:spPr>
        <p:txBody>
          <a:bodyPr wrap="square" rtlCol="0" anchor="t">
            <a:spAutoFit/>
          </a:bodyPr>
          <a:lstStyle/>
          <a:p>
            <a:pPr fontAlgn="auto">
              <a:lnSpc>
                <a:spcPct val="150000"/>
              </a:lnSpc>
            </a:pPr>
            <a:r>
              <a:rPr lang="en-US" altLang="zh-CN">
                <a:latin typeface="微软雅黑" panose="020B0503020204020204" pitchFamily="34" charset="-122"/>
                <a:ea typeface="微软雅黑" panose="020B0503020204020204" pitchFamily="34" charset="-122"/>
                <a:cs typeface="微软雅黑" panose="020B0503020204020204" pitchFamily="34" charset="-122"/>
              </a:rPr>
              <a:t>       </a:t>
            </a:r>
            <a:r>
              <a:rPr lang="zh-CN" altLang="en-US">
                <a:latin typeface="微软雅黑" panose="020B0503020204020204" pitchFamily="34" charset="-122"/>
                <a:ea typeface="微软雅黑" panose="020B0503020204020204" pitchFamily="34" charset="-122"/>
                <a:cs typeface="微软雅黑" panose="020B0503020204020204" pitchFamily="34" charset="-122"/>
              </a:rPr>
              <a:t>纳入省直管理后，在职人员按本人上年度工资收入的 2%标准缴纳的基本医疗保险费全部划入个人账户；退休人员按照每人每年 2400 元的标准，由省医保局按月平均配置个人账户。</a:t>
            </a:r>
          </a:p>
        </p:txBody>
      </p:sp>
      <p:sp>
        <p:nvSpPr>
          <p:cNvPr id="8" name="文本框 7"/>
          <p:cNvSpPr txBox="1"/>
          <p:nvPr/>
        </p:nvSpPr>
        <p:spPr>
          <a:xfrm>
            <a:off x="828040" y="4437380"/>
            <a:ext cx="8209915" cy="460375"/>
          </a:xfrm>
          <a:prstGeom prst="rect">
            <a:avLst/>
          </a:prstGeom>
          <a:solidFill>
            <a:srgbClr val="C00000"/>
          </a:solidFill>
        </p:spPr>
        <p:txBody>
          <a:bodyPr wrap="square" rtlCol="0">
            <a:spAutoFit/>
          </a:bodyPr>
          <a:lstStyle/>
          <a:p>
            <a:r>
              <a:rPr lang="en-US" altLang="zh-CN" sz="2400">
                <a:solidFill>
                  <a:schemeClr val="bg1"/>
                </a:solidFill>
                <a:latin typeface="微软雅黑" panose="020B0503020204020204" pitchFamily="34" charset="-122"/>
                <a:ea typeface="微软雅黑" panose="020B0503020204020204" pitchFamily="34" charset="-122"/>
              </a:rPr>
              <a:t>6</a:t>
            </a:r>
            <a:r>
              <a:rPr lang="zh-CN" altLang="en-US" sz="2400">
                <a:solidFill>
                  <a:schemeClr val="bg1"/>
                </a:solidFill>
                <a:latin typeface="微软雅黑" panose="020B0503020204020204" pitchFamily="34" charset="-122"/>
                <a:ea typeface="微软雅黑" panose="020B0503020204020204" pitchFamily="34" charset="-122"/>
              </a:rPr>
              <a:t>、</a:t>
            </a:r>
            <a:r>
              <a:rPr sz="2400">
                <a:solidFill>
                  <a:schemeClr val="bg1"/>
                </a:solidFill>
                <a:latin typeface="微软雅黑" panose="020B0503020204020204" pitchFamily="34" charset="-122"/>
                <a:ea typeface="微软雅黑" panose="020B0503020204020204" pitchFamily="34" charset="-122"/>
              </a:rPr>
              <a:t>纳入省直管理后原公司医保卡个人账户余额如何处理？？</a:t>
            </a:r>
          </a:p>
        </p:txBody>
      </p:sp>
      <p:sp>
        <p:nvSpPr>
          <p:cNvPr id="9" name="文本框 8"/>
          <p:cNvSpPr txBox="1"/>
          <p:nvPr/>
        </p:nvSpPr>
        <p:spPr>
          <a:xfrm>
            <a:off x="756285" y="5055870"/>
            <a:ext cx="10892790" cy="922020"/>
          </a:xfrm>
          <a:prstGeom prst="rect">
            <a:avLst/>
          </a:prstGeom>
          <a:noFill/>
        </p:spPr>
        <p:txBody>
          <a:bodyPr wrap="square" rtlCol="0" anchor="t">
            <a:spAutoFit/>
          </a:bodyPr>
          <a:lstStyle/>
          <a:p>
            <a:pPr fontAlgn="auto">
              <a:lnSpc>
                <a:spcPct val="150000"/>
              </a:lnSpc>
            </a:pPr>
            <a:r>
              <a:rPr lang="en-US" altLang="zh-CN">
                <a:latin typeface="微软雅黑" panose="020B0503020204020204" pitchFamily="34" charset="-122"/>
                <a:ea typeface="微软雅黑" panose="020B0503020204020204" pitchFamily="34" charset="-122"/>
                <a:cs typeface="微软雅黑" panose="020B0503020204020204" pitchFamily="34" charset="-122"/>
              </a:rPr>
              <a:t>       </a:t>
            </a:r>
            <a:r>
              <a:rPr lang="zh-CN" altLang="en-US">
                <a:latin typeface="微软雅黑" panose="020B0503020204020204" pitchFamily="34" charset="-122"/>
                <a:ea typeface="微软雅黑" panose="020B0503020204020204" pitchFamily="34" charset="-122"/>
                <a:cs typeface="微软雅黑" panose="020B0503020204020204" pitchFamily="34" charset="-122"/>
              </a:rPr>
              <a:t>根据湖北省医保局统一安排，原公司医保卡上个人账户余额资金全部转移至湖北省级社会保障财政专户，配置到省直医保个人账户。</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06a97813-549d-4607-8c27-b6b4f206883c}"/>
  <p:tag name="TABLE_ENDDRAG_ORIGIN_RECT" val="440*243"/>
  <p:tag name="TABLE_ENDDRAG_RECT" val="39*111*440*243"/>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2c2cba14-f66a-4a8d-b8e1-51f6045d3809}"/>
  <p:tag name="TABLE_ENDDRAG_ORIGIN_RECT" val="444*238"/>
  <p:tag name="TABLE_ENDDRAG_RECT" val="539*112*444*238"/>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49231fa6-f7c8-4cff-873d-00f0393b36c2}"/>
  <p:tag name="TABLE_ENDDRAG_ORIGIN_RECT" val="484*306"/>
  <p:tag name="TABLE_ENDDRAG_RECT" val="52*94*484*306"/>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2c2cba14-f66a-4a8d-b8e1-51f6045d3809}"/>
  <p:tag name="TABLE_ENDDRAG_ORIGIN_RECT" val="412*311"/>
  <p:tag name="TABLE_ENDDRAG_RECT" val="545*110*412*312"/>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de69c789-ac05-4c26-b559-4e96a5718cc1}"/>
  <p:tag name="TABLE_ENDDRAG_ORIGIN_RECT" val="840*318"/>
  <p:tag name="TABLE_ENDDRAG_RECT" val="81*94*840*318"/>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7520a34b-10fe-4ff4-8b5d-3884053b8501}"/>
  <p:tag name="TABLE_ENDDRAG_ORIGIN_RECT" val="775*348"/>
  <p:tag name="TABLE_ENDDRAG_RECT" val="114*99*775*34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2638</TotalTime>
  <Words>3808</Words>
  <Application>Microsoft Office PowerPoint</Application>
  <PresentationFormat>自定义</PresentationFormat>
  <Paragraphs>246</Paragraphs>
  <Slides>19</Slides>
  <Notes>19</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企业画册展示PPT模板下载</dc:title>
  <dc:creator>Administrator</dc:creator>
  <cp:lastModifiedBy>Administrator</cp:lastModifiedBy>
  <cp:revision>51</cp:revision>
  <dcterms:created xsi:type="dcterms:W3CDTF">2018-03-06T13:18:00Z</dcterms:created>
  <dcterms:modified xsi:type="dcterms:W3CDTF">2021-12-27T01:08:58Z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074198DBD66A49718390A57681A4B602</vt:lpwstr>
  </property>
</Properties>
</file>